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comments/comment18.xml" ContentType="application/vnd.openxmlformats-officedocument.presentationml.comments+xml"/>
  <Override PartName="/ppt/comments/comment19.xml" ContentType="application/vnd.openxmlformats-officedocument.presentationml.comments+xml"/>
  <Override PartName="/ppt/comments/comment20.xml" ContentType="application/vnd.openxmlformats-officedocument.presentationml.comments+xml"/>
  <Override PartName="/ppt/comments/comment21.xml" ContentType="application/vnd.openxmlformats-officedocument.presentationml.comments+xml"/>
  <Override PartName="/ppt/comments/comment22.xml" ContentType="application/vnd.openxmlformats-officedocument.presentationml.comments+xml"/>
  <Override PartName="/ppt/comments/comment23.xml" ContentType="application/vnd.openxmlformats-officedocument.presentationml.comments+xml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26.xml" ContentType="application/vnd.openxmlformats-officedocument.presentationml.comments+xml"/>
  <Override PartName="/ppt/comments/comment27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28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9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0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5.xml" ContentType="application/vnd.openxmlformats-officedocument.presentationml.comments+xml"/>
  <Override PartName="/ppt/comments/comment36.xml" ContentType="application/vnd.openxmlformats-officedocument.presentationml.comments+xml"/>
  <Override PartName="/ppt/comments/comment3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8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39.xml" ContentType="application/vnd.openxmlformats-officedocument.presentationml.comments+xml"/>
  <Override PartName="/ppt/comments/comment40.xml" ContentType="application/vnd.openxmlformats-officedocument.presentationml.comments+xml"/>
  <Override PartName="/ppt/comments/comment41.xml" ContentType="application/vnd.openxmlformats-officedocument.presentationml.comments+xml"/>
  <Override PartName="/ppt/comments/comment42.xml" ContentType="application/vnd.openxmlformats-officedocument.presentationml.comments+xml"/>
  <Override PartName="/ppt/comments/comment43.xml" ContentType="application/vnd.openxmlformats-officedocument.presentationml.comments+xml"/>
  <Override PartName="/ppt/comments/comment44.xml" ContentType="application/vnd.openxmlformats-officedocument.presentationml.comments+xml"/>
  <Override PartName="/ppt/comments/comment45.xml" ContentType="application/vnd.openxmlformats-officedocument.presentationml.comments+xml"/>
  <Override PartName="/ppt/comments/comment46.xml" ContentType="application/vnd.openxmlformats-officedocument.presentationml.comments+xml"/>
  <Override PartName="/ppt/comments/comment47.xml" ContentType="application/vnd.openxmlformats-officedocument.presentationml.comments+xml"/>
  <Override PartName="/ppt/comments/comment48.xml" ContentType="application/vnd.openxmlformats-officedocument.presentationml.comments+xml"/>
  <Override PartName="/ppt/comments/comment49.xml" ContentType="application/vnd.openxmlformats-officedocument.presentationml.comments+xml"/>
  <Override PartName="/ppt/comments/comment50.xml" ContentType="application/vnd.openxmlformats-officedocument.presentationml.comments+xml"/>
  <Override PartName="/ppt/comments/comment5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53"/>
  </p:notesMasterIdLst>
  <p:sldIdLst>
    <p:sldId id="434" r:id="rId2"/>
    <p:sldId id="435" r:id="rId3"/>
    <p:sldId id="436" r:id="rId4"/>
    <p:sldId id="437" r:id="rId5"/>
    <p:sldId id="438" r:id="rId6"/>
    <p:sldId id="439" r:id="rId7"/>
    <p:sldId id="440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6" r:id="rId74"/>
    <p:sldId id="507" r:id="rId75"/>
    <p:sldId id="508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525" r:id="rId93"/>
    <p:sldId id="526" r:id="rId94"/>
    <p:sldId id="527" r:id="rId95"/>
    <p:sldId id="528" r:id="rId96"/>
    <p:sldId id="529" r:id="rId97"/>
    <p:sldId id="530" r:id="rId98"/>
    <p:sldId id="531" r:id="rId99"/>
    <p:sldId id="532" r:id="rId100"/>
    <p:sldId id="533" r:id="rId101"/>
    <p:sldId id="534" r:id="rId102"/>
    <p:sldId id="535" r:id="rId103"/>
    <p:sldId id="536" r:id="rId104"/>
    <p:sldId id="537" r:id="rId105"/>
    <p:sldId id="538" r:id="rId106"/>
    <p:sldId id="539" r:id="rId107"/>
    <p:sldId id="540" r:id="rId108"/>
    <p:sldId id="541" r:id="rId109"/>
    <p:sldId id="542" r:id="rId110"/>
    <p:sldId id="543" r:id="rId111"/>
    <p:sldId id="544" r:id="rId112"/>
    <p:sldId id="545" r:id="rId113"/>
    <p:sldId id="546" r:id="rId114"/>
    <p:sldId id="547" r:id="rId115"/>
    <p:sldId id="548" r:id="rId116"/>
    <p:sldId id="549" r:id="rId117"/>
    <p:sldId id="550" r:id="rId118"/>
    <p:sldId id="551" r:id="rId119"/>
    <p:sldId id="552" r:id="rId120"/>
    <p:sldId id="553" r:id="rId121"/>
    <p:sldId id="554" r:id="rId122"/>
    <p:sldId id="555" r:id="rId123"/>
    <p:sldId id="556" r:id="rId124"/>
    <p:sldId id="557" r:id="rId125"/>
    <p:sldId id="558" r:id="rId126"/>
    <p:sldId id="559" r:id="rId127"/>
    <p:sldId id="560" r:id="rId128"/>
    <p:sldId id="561" r:id="rId129"/>
    <p:sldId id="562" r:id="rId130"/>
    <p:sldId id="563" r:id="rId131"/>
    <p:sldId id="564" r:id="rId132"/>
    <p:sldId id="565" r:id="rId133"/>
    <p:sldId id="566" r:id="rId134"/>
    <p:sldId id="567" r:id="rId135"/>
    <p:sldId id="568" r:id="rId136"/>
    <p:sldId id="569" r:id="rId137"/>
    <p:sldId id="570" r:id="rId138"/>
    <p:sldId id="571" r:id="rId139"/>
    <p:sldId id="572" r:id="rId140"/>
    <p:sldId id="573" r:id="rId141"/>
    <p:sldId id="574" r:id="rId142"/>
    <p:sldId id="575" r:id="rId143"/>
    <p:sldId id="576" r:id="rId144"/>
    <p:sldId id="577" r:id="rId145"/>
    <p:sldId id="578" r:id="rId146"/>
    <p:sldId id="579" r:id="rId147"/>
    <p:sldId id="580" r:id="rId148"/>
    <p:sldId id="581" r:id="rId149"/>
    <p:sldId id="582" r:id="rId150"/>
    <p:sldId id="583" r:id="rId151"/>
    <p:sldId id="584" r:id="rId152"/>
    <p:sldId id="585" r:id="rId153"/>
    <p:sldId id="586" r:id="rId154"/>
    <p:sldId id="587" r:id="rId155"/>
    <p:sldId id="588" r:id="rId156"/>
    <p:sldId id="589" r:id="rId157"/>
    <p:sldId id="590" r:id="rId158"/>
    <p:sldId id="591" r:id="rId159"/>
    <p:sldId id="592" r:id="rId160"/>
    <p:sldId id="593" r:id="rId161"/>
    <p:sldId id="594" r:id="rId162"/>
    <p:sldId id="595" r:id="rId163"/>
    <p:sldId id="596" r:id="rId164"/>
    <p:sldId id="597" r:id="rId165"/>
    <p:sldId id="598" r:id="rId166"/>
    <p:sldId id="599" r:id="rId167"/>
    <p:sldId id="600" r:id="rId168"/>
    <p:sldId id="601" r:id="rId169"/>
    <p:sldId id="602" r:id="rId170"/>
    <p:sldId id="603" r:id="rId171"/>
    <p:sldId id="604" r:id="rId172"/>
    <p:sldId id="605" r:id="rId173"/>
    <p:sldId id="606" r:id="rId174"/>
    <p:sldId id="607" r:id="rId175"/>
    <p:sldId id="608" r:id="rId176"/>
    <p:sldId id="609" r:id="rId177"/>
    <p:sldId id="610" r:id="rId178"/>
    <p:sldId id="611" r:id="rId179"/>
    <p:sldId id="612" r:id="rId180"/>
    <p:sldId id="613" r:id="rId181"/>
    <p:sldId id="614" r:id="rId182"/>
    <p:sldId id="615" r:id="rId183"/>
    <p:sldId id="616" r:id="rId184"/>
    <p:sldId id="617" r:id="rId185"/>
    <p:sldId id="618" r:id="rId186"/>
    <p:sldId id="619" r:id="rId187"/>
    <p:sldId id="620" r:id="rId188"/>
    <p:sldId id="621" r:id="rId189"/>
    <p:sldId id="622" r:id="rId190"/>
    <p:sldId id="623" r:id="rId191"/>
    <p:sldId id="624" r:id="rId192"/>
    <p:sldId id="625" r:id="rId193"/>
    <p:sldId id="626" r:id="rId194"/>
    <p:sldId id="627" r:id="rId195"/>
    <p:sldId id="628" r:id="rId196"/>
    <p:sldId id="629" r:id="rId197"/>
    <p:sldId id="630" r:id="rId198"/>
    <p:sldId id="631" r:id="rId199"/>
    <p:sldId id="632" r:id="rId200"/>
    <p:sldId id="633" r:id="rId201"/>
    <p:sldId id="634" r:id="rId202"/>
    <p:sldId id="635" r:id="rId203"/>
    <p:sldId id="636" r:id="rId204"/>
    <p:sldId id="637" r:id="rId205"/>
    <p:sldId id="638" r:id="rId206"/>
    <p:sldId id="639" r:id="rId207"/>
    <p:sldId id="640" r:id="rId208"/>
    <p:sldId id="641" r:id="rId209"/>
    <p:sldId id="642" r:id="rId210"/>
    <p:sldId id="643" r:id="rId211"/>
    <p:sldId id="644" r:id="rId212"/>
    <p:sldId id="645" r:id="rId213"/>
    <p:sldId id="256" r:id="rId214"/>
    <p:sldId id="257" r:id="rId215"/>
    <p:sldId id="297" r:id="rId216"/>
    <p:sldId id="258" r:id="rId217"/>
    <p:sldId id="298" r:id="rId218"/>
    <p:sldId id="259" r:id="rId219"/>
    <p:sldId id="299" r:id="rId220"/>
    <p:sldId id="260" r:id="rId221"/>
    <p:sldId id="300" r:id="rId222"/>
    <p:sldId id="301" r:id="rId223"/>
    <p:sldId id="304" r:id="rId224"/>
    <p:sldId id="305" r:id="rId225"/>
    <p:sldId id="306" r:id="rId226"/>
    <p:sldId id="308" r:id="rId227"/>
    <p:sldId id="309" r:id="rId228"/>
    <p:sldId id="310" r:id="rId229"/>
    <p:sldId id="312" r:id="rId230"/>
    <p:sldId id="313" r:id="rId231"/>
    <p:sldId id="315" r:id="rId232"/>
    <p:sldId id="316" r:id="rId233"/>
    <p:sldId id="318" r:id="rId234"/>
    <p:sldId id="319" r:id="rId235"/>
    <p:sldId id="321" r:id="rId236"/>
    <p:sldId id="322" r:id="rId237"/>
    <p:sldId id="323" r:id="rId238"/>
    <p:sldId id="324" r:id="rId239"/>
    <p:sldId id="325" r:id="rId240"/>
    <p:sldId id="326" r:id="rId241"/>
    <p:sldId id="262" r:id="rId242"/>
    <p:sldId id="263" r:id="rId243"/>
    <p:sldId id="327" r:id="rId244"/>
    <p:sldId id="265" r:id="rId245"/>
    <p:sldId id="328" r:id="rId246"/>
    <p:sldId id="329" r:id="rId247"/>
    <p:sldId id="330" r:id="rId248"/>
    <p:sldId id="331" r:id="rId249"/>
    <p:sldId id="271" r:id="rId250"/>
    <p:sldId id="332" r:id="rId251"/>
    <p:sldId id="372" r:id="rId252"/>
    <p:sldId id="374" r:id="rId253"/>
    <p:sldId id="375" r:id="rId254"/>
    <p:sldId id="376" r:id="rId255"/>
    <p:sldId id="377" r:id="rId256"/>
    <p:sldId id="373" r:id="rId257"/>
    <p:sldId id="378" r:id="rId258"/>
    <p:sldId id="379" r:id="rId259"/>
    <p:sldId id="380" r:id="rId260"/>
    <p:sldId id="333" r:id="rId261"/>
    <p:sldId id="334" r:id="rId262"/>
    <p:sldId id="358" r:id="rId263"/>
    <p:sldId id="359" r:id="rId264"/>
    <p:sldId id="360" r:id="rId265"/>
    <p:sldId id="361" r:id="rId266"/>
    <p:sldId id="381" r:id="rId267"/>
    <p:sldId id="382" r:id="rId268"/>
    <p:sldId id="383" r:id="rId269"/>
    <p:sldId id="385" r:id="rId270"/>
    <p:sldId id="386" r:id="rId271"/>
    <p:sldId id="387" r:id="rId272"/>
    <p:sldId id="388" r:id="rId273"/>
    <p:sldId id="389" r:id="rId274"/>
    <p:sldId id="390" r:id="rId275"/>
    <p:sldId id="391" r:id="rId276"/>
    <p:sldId id="392" r:id="rId277"/>
    <p:sldId id="393" r:id="rId278"/>
    <p:sldId id="394" r:id="rId279"/>
    <p:sldId id="395" r:id="rId280"/>
    <p:sldId id="396" r:id="rId281"/>
    <p:sldId id="397" r:id="rId282"/>
    <p:sldId id="398" r:id="rId283"/>
    <p:sldId id="399" r:id="rId284"/>
    <p:sldId id="400" r:id="rId285"/>
    <p:sldId id="401" r:id="rId286"/>
    <p:sldId id="402" r:id="rId287"/>
    <p:sldId id="403" r:id="rId288"/>
    <p:sldId id="404" r:id="rId289"/>
    <p:sldId id="406" r:id="rId290"/>
    <p:sldId id="405" r:id="rId291"/>
    <p:sldId id="407" r:id="rId292"/>
    <p:sldId id="408" r:id="rId293"/>
    <p:sldId id="409" r:id="rId294"/>
    <p:sldId id="410" r:id="rId295"/>
    <p:sldId id="411" r:id="rId296"/>
    <p:sldId id="412" r:id="rId297"/>
    <p:sldId id="413" r:id="rId298"/>
    <p:sldId id="414" r:id="rId299"/>
    <p:sldId id="415" r:id="rId300"/>
    <p:sldId id="416" r:id="rId301"/>
    <p:sldId id="417" r:id="rId302"/>
    <p:sldId id="418" r:id="rId303"/>
    <p:sldId id="419" r:id="rId304"/>
    <p:sldId id="420" r:id="rId305"/>
    <p:sldId id="362" r:id="rId306"/>
    <p:sldId id="363" r:id="rId307"/>
    <p:sldId id="364" r:id="rId308"/>
    <p:sldId id="365" r:id="rId309"/>
    <p:sldId id="366" r:id="rId310"/>
    <p:sldId id="421" r:id="rId311"/>
    <p:sldId id="422" r:id="rId312"/>
    <p:sldId id="423" r:id="rId313"/>
    <p:sldId id="424" r:id="rId314"/>
    <p:sldId id="425" r:id="rId315"/>
    <p:sldId id="426" r:id="rId316"/>
    <p:sldId id="427" r:id="rId317"/>
    <p:sldId id="428" r:id="rId318"/>
    <p:sldId id="429" r:id="rId319"/>
    <p:sldId id="430" r:id="rId320"/>
    <p:sldId id="431" r:id="rId321"/>
    <p:sldId id="432" r:id="rId322"/>
    <p:sldId id="433" r:id="rId323"/>
    <p:sldId id="367" r:id="rId324"/>
    <p:sldId id="368" r:id="rId325"/>
    <p:sldId id="357" r:id="rId326"/>
    <p:sldId id="335" r:id="rId327"/>
    <p:sldId id="336" r:id="rId328"/>
    <p:sldId id="337" r:id="rId329"/>
    <p:sldId id="338" r:id="rId330"/>
    <p:sldId id="339" r:id="rId331"/>
    <p:sldId id="369" r:id="rId332"/>
    <p:sldId id="341" r:id="rId333"/>
    <p:sldId id="342" r:id="rId334"/>
    <p:sldId id="343" r:id="rId335"/>
    <p:sldId id="344" r:id="rId336"/>
    <p:sldId id="370" r:id="rId337"/>
    <p:sldId id="371" r:id="rId338"/>
    <p:sldId id="347" r:id="rId339"/>
    <p:sldId id="348" r:id="rId340"/>
    <p:sldId id="349" r:id="rId341"/>
    <p:sldId id="350" r:id="rId342"/>
    <p:sldId id="351" r:id="rId343"/>
    <p:sldId id="352" r:id="rId344"/>
    <p:sldId id="353" r:id="rId345"/>
    <p:sldId id="354" r:id="rId346"/>
    <p:sldId id="355" r:id="rId347"/>
    <p:sldId id="356" r:id="rId348"/>
    <p:sldId id="646" r:id="rId349"/>
    <p:sldId id="647" r:id="rId350"/>
    <p:sldId id="648" r:id="rId351"/>
    <p:sldId id="649" r:id="rId352"/>
    <p:sldId id="650" r:id="rId353"/>
    <p:sldId id="651" r:id="rId354"/>
    <p:sldId id="652" r:id="rId355"/>
    <p:sldId id="653" r:id="rId356"/>
    <p:sldId id="654" r:id="rId357"/>
    <p:sldId id="655" r:id="rId358"/>
    <p:sldId id="656" r:id="rId359"/>
    <p:sldId id="657" r:id="rId360"/>
    <p:sldId id="658" r:id="rId361"/>
    <p:sldId id="659" r:id="rId362"/>
    <p:sldId id="660" r:id="rId363"/>
    <p:sldId id="661" r:id="rId364"/>
    <p:sldId id="662" r:id="rId365"/>
    <p:sldId id="663" r:id="rId366"/>
    <p:sldId id="664" r:id="rId367"/>
    <p:sldId id="665" r:id="rId368"/>
    <p:sldId id="666" r:id="rId369"/>
    <p:sldId id="667" r:id="rId370"/>
    <p:sldId id="668" r:id="rId371"/>
    <p:sldId id="669" r:id="rId372"/>
    <p:sldId id="670" r:id="rId373"/>
    <p:sldId id="671" r:id="rId374"/>
    <p:sldId id="672" r:id="rId375"/>
    <p:sldId id="673" r:id="rId376"/>
    <p:sldId id="674" r:id="rId377"/>
    <p:sldId id="675" r:id="rId378"/>
    <p:sldId id="676" r:id="rId379"/>
    <p:sldId id="677" r:id="rId380"/>
    <p:sldId id="678" r:id="rId381"/>
    <p:sldId id="679" r:id="rId382"/>
    <p:sldId id="680" r:id="rId383"/>
    <p:sldId id="681" r:id="rId384"/>
    <p:sldId id="682" r:id="rId385"/>
    <p:sldId id="683" r:id="rId386"/>
    <p:sldId id="684" r:id="rId387"/>
    <p:sldId id="685" r:id="rId388"/>
    <p:sldId id="686" r:id="rId389"/>
    <p:sldId id="687" r:id="rId390"/>
    <p:sldId id="688" r:id="rId391"/>
    <p:sldId id="689" r:id="rId392"/>
    <p:sldId id="690" r:id="rId393"/>
    <p:sldId id="691" r:id="rId394"/>
    <p:sldId id="692" r:id="rId395"/>
    <p:sldId id="693" r:id="rId396"/>
    <p:sldId id="694" r:id="rId397"/>
    <p:sldId id="695" r:id="rId398"/>
    <p:sldId id="696" r:id="rId399"/>
    <p:sldId id="697" r:id="rId400"/>
    <p:sldId id="698" r:id="rId401"/>
    <p:sldId id="699" r:id="rId402"/>
    <p:sldId id="700" r:id="rId403"/>
    <p:sldId id="701" r:id="rId404"/>
    <p:sldId id="702" r:id="rId405"/>
    <p:sldId id="703" r:id="rId406"/>
    <p:sldId id="704" r:id="rId407"/>
    <p:sldId id="705" r:id="rId408"/>
    <p:sldId id="706" r:id="rId409"/>
    <p:sldId id="707" r:id="rId410"/>
    <p:sldId id="708" r:id="rId411"/>
    <p:sldId id="709" r:id="rId412"/>
    <p:sldId id="710" r:id="rId413"/>
    <p:sldId id="711" r:id="rId414"/>
    <p:sldId id="712" r:id="rId415"/>
    <p:sldId id="713" r:id="rId416"/>
    <p:sldId id="714" r:id="rId417"/>
    <p:sldId id="715" r:id="rId418"/>
    <p:sldId id="716" r:id="rId419"/>
    <p:sldId id="717" r:id="rId420"/>
    <p:sldId id="718" r:id="rId421"/>
    <p:sldId id="719" r:id="rId422"/>
    <p:sldId id="720" r:id="rId423"/>
    <p:sldId id="721" r:id="rId424"/>
    <p:sldId id="722" r:id="rId425"/>
    <p:sldId id="723" r:id="rId426"/>
    <p:sldId id="724" r:id="rId427"/>
    <p:sldId id="725" r:id="rId428"/>
    <p:sldId id="726" r:id="rId429"/>
    <p:sldId id="727" r:id="rId430"/>
    <p:sldId id="728" r:id="rId431"/>
    <p:sldId id="729" r:id="rId432"/>
    <p:sldId id="730" r:id="rId433"/>
    <p:sldId id="731" r:id="rId434"/>
    <p:sldId id="732" r:id="rId435"/>
    <p:sldId id="733" r:id="rId436"/>
    <p:sldId id="734" r:id="rId437"/>
    <p:sldId id="735" r:id="rId438"/>
    <p:sldId id="736" r:id="rId439"/>
    <p:sldId id="737" r:id="rId440"/>
    <p:sldId id="738" r:id="rId441"/>
    <p:sldId id="739" r:id="rId442"/>
    <p:sldId id="740" r:id="rId443"/>
    <p:sldId id="741" r:id="rId444"/>
    <p:sldId id="742" r:id="rId445"/>
    <p:sldId id="743" r:id="rId446"/>
    <p:sldId id="744" r:id="rId447"/>
    <p:sldId id="745" r:id="rId448"/>
    <p:sldId id="746" r:id="rId449"/>
    <p:sldId id="747" r:id="rId450"/>
    <p:sldId id="748" r:id="rId451"/>
    <p:sldId id="749" r:id="rId452"/>
    <p:sldId id="750" r:id="rId453"/>
    <p:sldId id="751" r:id="rId454"/>
    <p:sldId id="752" r:id="rId455"/>
    <p:sldId id="753" r:id="rId456"/>
    <p:sldId id="754" r:id="rId457"/>
    <p:sldId id="755" r:id="rId458"/>
    <p:sldId id="756" r:id="rId459"/>
    <p:sldId id="757" r:id="rId460"/>
    <p:sldId id="758" r:id="rId461"/>
    <p:sldId id="759" r:id="rId462"/>
    <p:sldId id="760" r:id="rId463"/>
    <p:sldId id="761" r:id="rId464"/>
    <p:sldId id="762" r:id="rId465"/>
    <p:sldId id="763" r:id="rId466"/>
    <p:sldId id="764" r:id="rId467"/>
    <p:sldId id="765" r:id="rId468"/>
    <p:sldId id="766" r:id="rId469"/>
    <p:sldId id="767" r:id="rId470"/>
    <p:sldId id="768" r:id="rId471"/>
    <p:sldId id="769" r:id="rId472"/>
    <p:sldId id="770" r:id="rId473"/>
    <p:sldId id="771" r:id="rId474"/>
    <p:sldId id="772" r:id="rId475"/>
    <p:sldId id="773" r:id="rId476"/>
    <p:sldId id="774" r:id="rId477"/>
    <p:sldId id="775" r:id="rId478"/>
    <p:sldId id="776" r:id="rId479"/>
    <p:sldId id="777" r:id="rId480"/>
    <p:sldId id="778" r:id="rId481"/>
    <p:sldId id="779" r:id="rId482"/>
    <p:sldId id="780" r:id="rId483"/>
    <p:sldId id="781" r:id="rId484"/>
    <p:sldId id="782" r:id="rId485"/>
    <p:sldId id="783" r:id="rId486"/>
    <p:sldId id="784" r:id="rId487"/>
    <p:sldId id="785" r:id="rId488"/>
    <p:sldId id="786" r:id="rId489"/>
    <p:sldId id="787" r:id="rId490"/>
    <p:sldId id="788" r:id="rId491"/>
    <p:sldId id="789" r:id="rId492"/>
    <p:sldId id="790" r:id="rId493"/>
    <p:sldId id="791" r:id="rId494"/>
    <p:sldId id="792" r:id="rId495"/>
    <p:sldId id="793" r:id="rId496"/>
    <p:sldId id="794" r:id="rId497"/>
    <p:sldId id="795" r:id="rId498"/>
    <p:sldId id="796" r:id="rId499"/>
    <p:sldId id="797" r:id="rId500"/>
    <p:sldId id="798" r:id="rId501"/>
    <p:sldId id="799" r:id="rId502"/>
    <p:sldId id="800" r:id="rId503"/>
    <p:sldId id="801" r:id="rId504"/>
    <p:sldId id="802" r:id="rId505"/>
    <p:sldId id="803" r:id="rId506"/>
    <p:sldId id="804" r:id="rId507"/>
    <p:sldId id="805" r:id="rId508"/>
    <p:sldId id="806" r:id="rId509"/>
    <p:sldId id="807" r:id="rId510"/>
    <p:sldId id="808" r:id="rId511"/>
    <p:sldId id="809" r:id="rId512"/>
    <p:sldId id="810" r:id="rId513"/>
    <p:sldId id="811" r:id="rId514"/>
    <p:sldId id="812" r:id="rId515"/>
    <p:sldId id="813" r:id="rId516"/>
    <p:sldId id="814" r:id="rId517"/>
    <p:sldId id="815" r:id="rId518"/>
    <p:sldId id="816" r:id="rId519"/>
    <p:sldId id="817" r:id="rId520"/>
    <p:sldId id="818" r:id="rId521"/>
    <p:sldId id="819" r:id="rId522"/>
    <p:sldId id="820" r:id="rId523"/>
    <p:sldId id="821" r:id="rId524"/>
    <p:sldId id="822" r:id="rId525"/>
    <p:sldId id="823" r:id="rId526"/>
    <p:sldId id="824" r:id="rId527"/>
    <p:sldId id="825" r:id="rId528"/>
    <p:sldId id="826" r:id="rId529"/>
    <p:sldId id="827" r:id="rId530"/>
    <p:sldId id="828" r:id="rId531"/>
    <p:sldId id="829" r:id="rId532"/>
    <p:sldId id="830" r:id="rId533"/>
    <p:sldId id="831" r:id="rId534"/>
    <p:sldId id="832" r:id="rId535"/>
    <p:sldId id="833" r:id="rId536"/>
    <p:sldId id="834" r:id="rId537"/>
    <p:sldId id="835" r:id="rId538"/>
    <p:sldId id="836" r:id="rId539"/>
    <p:sldId id="837" r:id="rId540"/>
    <p:sldId id="838" r:id="rId541"/>
    <p:sldId id="839" r:id="rId542"/>
    <p:sldId id="840" r:id="rId543"/>
    <p:sldId id="841" r:id="rId544"/>
    <p:sldId id="842" r:id="rId545"/>
    <p:sldId id="843" r:id="rId546"/>
    <p:sldId id="844" r:id="rId547"/>
    <p:sldId id="845" r:id="rId548"/>
    <p:sldId id="846" r:id="rId549"/>
    <p:sldId id="847" r:id="rId550"/>
    <p:sldId id="848" r:id="rId551"/>
    <p:sldId id="849" r:id="rId5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" initials="S" lastIdx="52" clrIdx="0">
    <p:extLst>
      <p:ext uri="{19B8F6BF-5375-455C-9EA6-DF929625EA0E}">
        <p15:presenceInfo xmlns:p15="http://schemas.microsoft.com/office/powerpoint/2012/main" userId="Silv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6AF46F2-BC15-4263-B032-806326C9E196}">
  <a:tblStyle styleId="{96AF46F2-BC15-4263-B032-806326C9E196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2EE"/>
          </a:solidFill>
        </a:fill>
      </a:tcStyle>
    </a:wholeTbl>
    <a:band1H>
      <a:tcStyle>
        <a:tcBdr/>
        <a:fill>
          <a:solidFill>
            <a:srgbClr val="E0E5DB"/>
          </a:solidFill>
        </a:fill>
      </a:tcStyle>
    </a:band1H>
    <a:band1V>
      <a:tcStyle>
        <a:tcBdr/>
        <a:fill>
          <a:solidFill>
            <a:srgbClr val="E0E5DB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notesMaster" Target="notesMasters/notesMaster1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presProps" Target="presProps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theme" Target="theme/theme1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microsoft.com/office/2015/10/relationships/revisionInfo" Target="revisionInfo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commentAuthors" Target="commentAuthors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tableStyles" Target="tableStyles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26.066" idx="12">
    <p:pos x="10" y="10"/>
    <p:text>Ailton Fontes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2:35.287" idx="21">
    <p:pos x="10" y="10"/>
    <p:text>Jéssica e Kémily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3:20.748" idx="22">
    <p:pos x="10" y="10"/>
    <p:text>Todos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3:36.871" idx="23">
    <p:pos x="10" y="10"/>
    <p:text>Todos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3:57.767" idx="24">
    <p:pos x="10" y="10"/>
    <p:text>Todos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4:12.955" idx="25">
    <p:pos x="10" y="10"/>
    <p:text>Jéssica, Matheus e Rodne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00:03.851" idx="26">
    <p:pos x="10" y="10"/>
    <p:text>Letícia dos Anjos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6:59:43.558" idx="27">
    <p:pos x="10" y="10"/>
    <p:text>Alexandre Freitas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00:45.617" idx="28">
    <p:pos x="10" y="10"/>
    <p:text>Giovana Cazaroto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00:57.601" idx="29">
    <p:pos x="10" y="10"/>
    <p:text>Ellen Souza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02:27.827" idx="30">
    <p:pos x="10" y="10"/>
    <p:text>Gabriel Pella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34.095" idx="13">
    <p:pos x="10" y="10"/>
    <p:text>Matheus Malheiros</p:tex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04:42.789" idx="31">
    <p:pos x="10" y="10"/>
    <p:text>Rafael Pontes</p:tex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06:06.381" idx="32">
    <p:pos x="10" y="10"/>
    <p:text>Gabriela Pimenta</p:tex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0:02:53.393" idx="33">
    <p:pos x="10" y="10"/>
    <p:text>Alexandre Freitas, Gabriel Pella e Rafael Pontes</p:tex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11:36.500" idx="34">
    <p:pos x="10" y="10"/>
    <p:text>Beatriz Peixoto</p:tex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24:31.212" idx="35">
    <p:pos x="10" y="10"/>
    <p:text>Letícia dos Anjos</p:tex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33:37.249" idx="36">
    <p:pos x="10" y="10"/>
    <p:text>Letícia dos Anjos e Beatriz Peixoto</p:tex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9:12:54.805" idx="37">
    <p:pos x="10" y="10"/>
    <p:text>Gabriela Pimenta</p:tex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1T17:23:13.398" idx="38">
    <p:pos x="10" y="10"/>
    <p:text>Alexandre Freitas, Gabriel Pella e Rafael Pontes</p:tex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38:06.312" idx="1">
    <p:pos x="10" y="10"/>
    <p:text>Gabrielle Orrú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38:21.642" idx="2">
    <p:pos x="10" y="10"/>
    <p:text>Guilherme Damaceno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47.798" idx="14">
    <p:pos x="10" y="10"/>
    <p:text>Camila Todero</p:tex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38:45.678" idx="3">
    <p:pos x="10" y="10"/>
    <p:text>Guilherme Damaceno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39:04.172" idx="4">
    <p:pos x="10" y="10"/>
    <p:text>Gabrielle Orrú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39:40.229" idx="5">
    <p:pos x="10" y="10"/>
    <p:text>Rafael Alves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39:57.680" idx="6">
    <p:pos x="10" y="10"/>
    <p:text>Lilian Dantas, Felipe Azarias e Rafael Alves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40:17.087" idx="7">
    <p:pos x="10" y="10"/>
    <p:text>Brenda Loren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40:42.293" idx="8">
    <p:pos x="10" y="10"/>
    <p:text>Rafael Alves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40:57.050" idx="9">
    <p:pos x="10" y="10"/>
    <p:text>Lilian, Brenda e Gabrielle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42:02.314" idx="10">
    <p:pos x="10" y="10"/>
    <p:text>Lilian, Brenda e Gabrielle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15:42:42.029" idx="11">
    <p:pos x="10" y="10"/>
    <p:text>Felipe Azarias e Rafael Alves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47.798" idx="39">
    <p:pos x="10" y="10"/>
    <p:text>Camila Todero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57.733" idx="15">
    <p:pos x="10" y="10"/>
    <p:text>Beatriz Barros</p:text>
  </p:cm>
</p:cmLst>
</file>

<file path=ppt/comments/comment4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57.733" idx="40">
    <p:pos x="10" y="10"/>
    <p:text>Beatriz Barros</p:text>
  </p:cm>
</p:cmLst>
</file>

<file path=ppt/comments/comment4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6:06.645" idx="41">
    <p:pos x="10" y="10"/>
    <p:text>Camila Todero</p:text>
  </p:cm>
</p:cmLst>
</file>

<file path=ppt/comments/comment4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6:22.368" idx="42">
    <p:pos x="10" y="10"/>
    <p:text>Beatriz Barros e Camila Todero</p:text>
  </p:cm>
</p:cmLst>
</file>

<file path=ppt/comments/comment4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3:36.871" idx="43">
    <p:pos x="10" y="10"/>
    <p:text>Todos</p:text>
  </p:cm>
</p:cmLst>
</file>

<file path=ppt/comments/comment4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26.066" idx="44">
    <p:pos x="10" y="10"/>
    <p:text>Ailton Fontes</p:text>
  </p:cm>
</p:cmLst>
</file>

<file path=ppt/comments/comment4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34.095" idx="45">
    <p:pos x="10" y="10"/>
    <p:text>Matheus Malheiros</p:text>
  </p:cm>
</p:cmLst>
</file>

<file path=ppt/comments/comment4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47.798" idx="46">
    <p:pos x="10" y="10"/>
    <p:text>Camila Todero</p:text>
  </p:cm>
</p:cmLst>
</file>

<file path=ppt/comments/comment4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5:57.733" idx="47">
    <p:pos x="10" y="10"/>
    <p:text>Beatriz Barros</p:text>
  </p:cm>
</p:cmLst>
</file>

<file path=ppt/comments/comment4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6:06.645" idx="48">
    <p:pos x="10" y="10"/>
    <p:text>Camila Todero</p:text>
  </p:cm>
</p:cmLst>
</file>

<file path=ppt/comments/comment4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6:22.368" idx="49">
    <p:pos x="10" y="10"/>
    <p:text>Beatriz Barros e Camila Todero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6:06.645" idx="16">
    <p:pos x="10" y="10"/>
    <p:text>Camila Todero</p:text>
  </p:cm>
</p:cmLst>
</file>

<file path=ppt/comments/comment5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3:36.871" idx="50">
    <p:pos x="10" y="10"/>
    <p:text>Todos</p:text>
  </p:cm>
</p:cmLst>
</file>

<file path=ppt/comments/comment5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3:57.767" idx="51">
    <p:pos x="10" y="10"/>
    <p:text>Todos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06:22.368" idx="17">
    <p:pos x="10" y="10"/>
    <p:text>Beatriz Barros e Camila Todero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1:28.228" idx="18">
    <p:pos x="10" y="10"/>
    <p:text>Ailton Fontes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1:51.375" idx="19">
    <p:pos x="10" y="10"/>
    <p:text>Jéssica, Matheus e Rodne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2T01:12:12.573" idx="20">
    <p:pos x="10" y="10"/>
    <p:text>Jéssica, Matheus e Rodne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2331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065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41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485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58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58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353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291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420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989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39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65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9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66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35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710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855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293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9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925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240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778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97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310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190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933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83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45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673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8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00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07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805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sp>
          <p:nvSpPr>
            <p:cNvPr id="24" name="Shape 24"/>
            <p:cNvSpPr/>
            <p:nvPr/>
          </p:nvSpPr>
          <p:spPr>
            <a:xfrm>
              <a:off x="0" y="-7862"/>
              <a:ext cx="863599" cy="56980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78"/>
                  </a:moveTo>
                  <a:lnTo>
                    <a:pt x="120000" y="0"/>
                  </a:lnTo>
                  <a:lnTo>
                    <a:pt x="120000" y="356"/>
                  </a:lnTo>
                  <a:lnTo>
                    <a:pt x="0" y="120000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Shape 25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26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Shape 27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33" name="Shape 33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Legenda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ção com Legenda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ão de Nom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r o Cartão de Nom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8000">
                <a:solidFill>
                  <a:srgbClr val="C8D2BC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dadeiro ou Falso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e Texto Vertical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exto e Título Vertical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údo com Legenda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9263">
                <a:alpha val="4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7E0E">
                <a:alpha val="80000"/>
              </a:srgb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rgbClr val="7C9263">
                <a:alpha val="65882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BR"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‹nº›</a:t>
            </a:fld>
            <a:endParaRPr lang="pt-BR" sz="9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3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8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1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6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7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/mod03/mod03-cadastro-estabelecimento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8.xml"/><Relationship Id="rId4" Type="http://schemas.openxmlformats.org/officeDocument/2006/relationships/hyperlink" Target="http://localhost/php/mod03/mod03-perfil.php" TargetMode="Externa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9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0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1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3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4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5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6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7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9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0.xml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1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audio" Target="../media/audio10.wav"/><Relationship Id="rId2" Type="http://schemas.microsoft.com/office/2007/relationships/media" Target="../media/media1.mp3"/><Relationship Id="rId16" Type="http://schemas.openxmlformats.org/officeDocument/2006/relationships/image" Target="../media/image52.jpeg"/><Relationship Id="rId1" Type="http://schemas.openxmlformats.org/officeDocument/2006/relationships/audio" Target="NULL" TargetMode="Externa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4" Type="http://schemas.openxmlformats.org/officeDocument/2006/relationships/audio" Target="../media/audio1.wav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/mod01/mod01-paginaBoasVindasUsuario.html" TargetMode="External"/><Relationship Id="rId2" Type="http://schemas.openxmlformats.org/officeDocument/2006/relationships/hyperlink" Target="localhost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/mod01/mod01-loginUsuario.php" TargetMode="External"/><Relationship Id="rId2" Type="http://schemas.openxmlformats.org/officeDocument/2006/relationships/hyperlink" Target="http://localhost/php/mod01/mod01-cadastroUsuario.php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01 – Usuários</a:t>
            </a:r>
          </a:p>
        </p:txBody>
      </p:sp>
    </p:spTree>
    <p:extLst>
      <p:ext uri="{BB962C8B-B14F-4D97-AF65-F5344CB8AC3E}">
        <p14:creationId xmlns:p14="http://schemas.microsoft.com/office/powerpoint/2010/main" val="16597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FÍSICO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784019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01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886321"/>
              </p:ext>
            </p:extLst>
          </p:nvPr>
        </p:nvGraphicFramePr>
        <p:xfrm>
          <a:off x="1820163" y="230491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Ailton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Camila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Jessica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Kémily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729426"/>
              </p:ext>
            </p:extLst>
          </p:nvPr>
        </p:nvGraphicFramePr>
        <p:xfrm>
          <a:off x="1820163" y="55493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5646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02 – Reclamações</a:t>
            </a:r>
          </a:p>
        </p:txBody>
      </p:sp>
    </p:spTree>
    <p:extLst>
      <p:ext uri="{BB962C8B-B14F-4D97-AF65-F5344CB8AC3E}">
        <p14:creationId xmlns:p14="http://schemas.microsoft.com/office/powerpoint/2010/main" val="1659791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REFINAMENTO DAS ATIVIDADES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230142"/>
              </p:ext>
            </p:extLst>
          </p:nvPr>
        </p:nvGraphicFramePr>
        <p:xfrm>
          <a:off x="4084865" y="220393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Alexandre Freitas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Letícia</a:t>
                      </a:r>
                      <a:r>
                        <a:rPr lang="pt-BR" baseline="0" dirty="0"/>
                        <a:t> Araújo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4578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3" y="2160589"/>
            <a:ext cx="9119809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objetivo do Refinamento das Atividades é melhorar documentos já feitos até o momento pelo Módulo 02 (reclamações), realizando as mudanças necessárias  de acordo com as necessidades que surgiram depois de terem sido encerrados, para melhor interpretação e coerência.</a:t>
            </a:r>
          </a:p>
        </p:txBody>
      </p:sp>
    </p:spTree>
    <p:extLst>
      <p:ext uri="{BB962C8B-B14F-4D97-AF65-F5344CB8AC3E}">
        <p14:creationId xmlns:p14="http://schemas.microsoft.com/office/powerpoint/2010/main" val="18951355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Refinamento do documento de requisitos funcionais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Refinamento do documento de casos de uso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Refinamento do 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31564429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BANCO DE DADOS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70544"/>
              </p:ext>
            </p:extLst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02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Alexandre Freitas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Letícia Araújo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Ellen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Gabriel Pella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Rafael Pontes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Gabriela Costa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Giovana Cazaroto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164918"/>
              </p:ext>
            </p:extLst>
          </p:nvPr>
        </p:nvGraphicFramePr>
        <p:xfrm>
          <a:off x="2294646" y="5768323"/>
          <a:ext cx="6071142" cy="36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Ellen e Giovana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0277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384634"/>
            <a:ext cx="972007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DIAGRAMA DE ENTIDADE E RELACIOMENTO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23728785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" t="1529" r="417" b="-1"/>
          <a:stretch/>
        </p:blipFill>
        <p:spPr>
          <a:xfrm>
            <a:off x="88900" y="549060"/>
            <a:ext cx="12005551" cy="58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07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LÓGICO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8118385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291255"/>
            <a:ext cx="6816542" cy="3750107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2137" r="-1944" b="709"/>
          <a:stretch/>
        </p:blipFill>
        <p:spPr>
          <a:xfrm>
            <a:off x="677334" y="114300"/>
            <a:ext cx="10618153" cy="64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1355" t="11782" r="58010" b="23321"/>
          <a:stretch/>
        </p:blipFill>
        <p:spPr>
          <a:xfrm>
            <a:off x="503541" y="481604"/>
            <a:ext cx="5165739" cy="61554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10928" t="11918" r="57838" b="23332"/>
          <a:stretch/>
        </p:blipFill>
        <p:spPr>
          <a:xfrm>
            <a:off x="6484258" y="481604"/>
            <a:ext cx="5196840" cy="606015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10996" t="11768" r="54027" b="23367"/>
          <a:stretch/>
        </p:blipFill>
        <p:spPr>
          <a:xfrm>
            <a:off x="5887720" y="481604"/>
            <a:ext cx="5976257" cy="62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3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FÍSICO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35677969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3789563" cy="2411411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06" b="29288"/>
          <a:stretch/>
        </p:blipFill>
        <p:spPr>
          <a:xfrm>
            <a:off x="677334" y="675157"/>
            <a:ext cx="11341100" cy="53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325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DICIONÁRIO DE DADOS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35463428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986988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CON_ID_CONSUMIDORES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 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Consumidor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CON_NOME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completo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CON_TELEFONE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Telefone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0543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AVALIACAO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750576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AVA_NOTA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Nota da avaliação feita pelo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AVA_ID_AVALIACAO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avaliação.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AVA_DESCRICAO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da avaliação feita.(Explicação da nota)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2607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AVALIACAO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38101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AVA_DATA_HORA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que foi realizada a avaliação.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CON_ID_CONSUMIDORES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Consumidores.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EST_ID_ESTABELECIMENTO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estabelecimentos.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33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06637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REC_TITULO_RECLAMACAO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Título da reclamação feita pelo consumidor.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Reclamação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reclamação.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6872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765328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REC_TITULO_RECLAMACAO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Título da reclamação feita pelo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Reclamação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reclamação.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790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845031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REC_TIPO_RECLAMACAO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da categoria da reclamação.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REC_DATA_VISITA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visita do consumidor do estabelecimento.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REC_APROVADA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Reclamação aprovada pelo administrador.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07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170262"/>
              </p:ext>
            </p:extLst>
          </p:nvPr>
        </p:nvGraphicFramePr>
        <p:xfrm>
          <a:off x="1210563" y="2015066"/>
          <a:ext cx="8127999" cy="3330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REC_LINK_IMAGEM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Link da imagem que está sendo anexada na reclamação.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REC_NOTA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Nota de reclamação, apartir do calculo.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REC_MOTIVO_EXCLUSAO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Motivo pelo qual o usuário está excluindo a reclamação que havia feito.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082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DICIONÁRIO DE DADOS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14220792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23293"/>
              </p:ext>
            </p:extLst>
          </p:nvPr>
        </p:nvGraphicFramePr>
        <p:xfrm>
          <a:off x="1210563" y="2015066"/>
          <a:ext cx="8127999" cy="222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EST_ID_ESTABELECIMENTO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estabelecimentos.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CON_ID_CONSUMIDOR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consumidores.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100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043650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EST_MEDIA_EMPRESA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Média de todas as avaliações que a empresa recebeu.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EST_ID_ESTABELECIMENTO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 AUTO_INCREMENTO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estabelecimento.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EST_NOME_FANTASIA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da fantasia do estabelecimento cadastrado.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7629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876058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EST_NOME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oficial da empresa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EST_LINK_IMAGEM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Link da imagem do estabelecimento.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EST_ENDERECO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Endereço do estabelecimento.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7413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5791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EST_MEDIA_AVALIACAO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Aplicação da fórmula desenvolvida.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EST_TOTAL_AVALIACAO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 das avaliações recebidas pelo estabelecimento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EST_TOTAL_RECLAMACAO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 de reclamação que o estabelecimento recebeu.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6608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6014"/>
              </p:ext>
            </p:extLst>
          </p:nvPr>
        </p:nvGraphicFramePr>
        <p:xfrm>
          <a:off x="1210563" y="2015066"/>
          <a:ext cx="8127999" cy="397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EST_DATA_RESPOSTA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da resposta do estabelecimento.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EST_TELEFONE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VARCHAR(16)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Telefone do estabelecimento.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EST_LATITUDE_LONGITUDE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Latitude e longitude do estabelecimento.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EST_FACEBOOK_EMPRESA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Facebook da empresa.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26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NOTIFICACOES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62863"/>
              </p:ext>
            </p:extLst>
          </p:nvPr>
        </p:nvGraphicFramePr>
        <p:xfrm>
          <a:off x="1210563" y="2015066"/>
          <a:ext cx="8127999" cy="222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NOT_ID_NOTIFICACAO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notificações.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NOT_VISUALIZADO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Notificação de visualizado.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09555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PRODUTO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66952"/>
              </p:ext>
            </p:extLst>
          </p:nvPr>
        </p:nvGraphicFramePr>
        <p:xfrm>
          <a:off x="1210563" y="2015066"/>
          <a:ext cx="8127999" cy="31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POT_TIPO_PRODUTO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Tipo de produto.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POT_ID_TIPO_PRODUTO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tipo_produto.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POT_DESCRICAO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 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do tipo de produto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267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TIPO_RECLAMACOES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3913"/>
              </p:ext>
            </p:extLst>
          </p:nvPr>
        </p:nvGraphicFramePr>
        <p:xfrm>
          <a:off x="1210563" y="2015066"/>
          <a:ext cx="8127999" cy="2225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TRC_ID_TIPO_RECLAMACAO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tipo_reclamacao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TRC_DESCRICAO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do tipo de reclamação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3417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MOTIVO_EXCLUSAO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84199"/>
              </p:ext>
            </p:extLst>
          </p:nvPr>
        </p:nvGraphicFramePr>
        <p:xfrm>
          <a:off x="1210563" y="2015066"/>
          <a:ext cx="8127999" cy="397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05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MEX_ID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motivo_exclusão.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714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MEX_DATA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da exclusão.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MEX_MOTIVO_EXCLUSAO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Motivo pelo qual está excluindo a reclamação.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MEX_RECLAMACAO_CONSUMIDOR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Reescrever a reclamação.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7054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DIAGRAMA DE CLASSE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679942"/>
              </p:ext>
            </p:extLst>
          </p:nvPr>
        </p:nvGraphicFramePr>
        <p:xfrm>
          <a:off x="4084865" y="2203938"/>
          <a:ext cx="3376247" cy="4138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Rafael Pontes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Beatriz</a:t>
                      </a:r>
                      <a:r>
                        <a:rPr lang="pt-BR" baseline="0" dirty="0"/>
                        <a:t> Peixoto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Letícia Araújo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 Pella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677197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Ellen Souza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3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33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INTEGRANTES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00810"/>
              </p:ext>
            </p:extLst>
          </p:nvPr>
        </p:nvGraphicFramePr>
        <p:xfrm>
          <a:off x="1210563" y="2146647"/>
          <a:ext cx="8127999" cy="425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ING_ID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lvl="0"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spc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Chave primária da tabela de Integrantes.</a:t>
                      </a:r>
                      <a:endParaRPr lang="pt-BR" sz="1600" b="0" i="0" u="none" strike="noStrike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ING_NOME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spc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completo dos integrantes que compõe o projeto Reclame São João.</a:t>
                      </a:r>
                      <a:endParaRPr lang="pt-BR" sz="1600" b="0" i="0" u="none" strike="noStrike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ING_CURRICULO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VARCHAR(500)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spc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 página "Sobre Nós", aparecerá os integrantes do projeto e em clicar em algum deles será exibido seu currículo.</a:t>
                      </a:r>
                      <a:endParaRPr lang="pt-BR" sz="1600" b="0" i="0" u="none" strike="noStrike" spc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5356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t="2217" r="1430" b="2414"/>
          <a:stretch/>
        </p:blipFill>
        <p:spPr>
          <a:xfrm>
            <a:off x="761453" y="165100"/>
            <a:ext cx="10873022" cy="65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960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1803569" y="10274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Desenvolvimento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4758266" cy="469741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Não fizeram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645582" y="5118100"/>
          <a:ext cx="4790018" cy="37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r>
                        <a:rPr lang="pt-BR" dirty="0"/>
                        <a:t>Quantificação</a:t>
                      </a:r>
                      <a:r>
                        <a:rPr lang="pt-BR" baseline="0" dirty="0"/>
                        <a:t> de linhas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1303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394208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7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4701427"/>
              </p:ext>
            </p:extLst>
          </p:nvPr>
        </p:nvGraphicFramePr>
        <p:xfrm>
          <a:off x="1890305" y="1988736"/>
          <a:ext cx="3376247" cy="3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Beatriz Peixoto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Alexandre Freitas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Giovana Cazaroto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Gabriela Costa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83142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8697700"/>
              </p:ext>
            </p:extLst>
          </p:nvPr>
        </p:nvGraphicFramePr>
        <p:xfrm>
          <a:off x="5944146" y="1988737"/>
          <a:ext cx="3376247" cy="3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</a:t>
                      </a:r>
                      <a:r>
                        <a:rPr lang="pt-BR" baseline="0" dirty="0"/>
                        <a:t>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Letícia</a:t>
                      </a:r>
                      <a:r>
                        <a:rPr lang="pt-BR" baseline="0" dirty="0"/>
                        <a:t> Araújo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Ellen</a:t>
                      </a:r>
                      <a:r>
                        <a:rPr lang="pt-BR" baseline="0" dirty="0"/>
                        <a:t> Souza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 Pella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Rafael Pontes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292465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80252"/>
              </p:ext>
            </p:extLst>
          </p:nvPr>
        </p:nvGraphicFramePr>
        <p:xfrm>
          <a:off x="1890305" y="5779508"/>
          <a:ext cx="74300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044">
                  <a:extLst>
                    <a:ext uri="{9D8B030D-6E8A-4147-A177-3AD203B41FA5}">
                      <a16:colId xmlns:a16="http://schemas.microsoft.com/office/drawing/2014/main" val="4131417626"/>
                    </a:ext>
                  </a:extLst>
                </a:gridCol>
                <a:gridCol w="3715044">
                  <a:extLst>
                    <a:ext uri="{9D8B030D-6E8A-4147-A177-3AD203B41FA5}">
                      <a16:colId xmlns:a16="http://schemas.microsoft.com/office/drawing/2014/main" val="279812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Beatriz 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0415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082292"/>
              </p:ext>
            </p:extLst>
          </p:nvPr>
        </p:nvGraphicFramePr>
        <p:xfrm>
          <a:off x="1835244" y="1944000"/>
          <a:ext cx="6878637" cy="3902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Pesquisar e Exibir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Criar Nov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556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6721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886753"/>
              </p:ext>
            </p:extLst>
          </p:nvPr>
        </p:nvGraphicFramePr>
        <p:xfrm>
          <a:off x="1835244" y="1944000"/>
          <a:ext cx="6878637" cy="3956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Avaliar Estabelecimento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Calcular Média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da Avaliação do Estabelecimento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556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8468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022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523891"/>
              </p:ext>
            </p:extLst>
          </p:nvPr>
        </p:nvGraphicFramePr>
        <p:xfrm>
          <a:off x="1835244" y="1944000"/>
          <a:ext cx="6878637" cy="404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70692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63318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Editar Reclamação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734619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Receber Notificação Resposta da Reclamação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Gerenciar Reclamação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13984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9248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143354"/>
              </p:ext>
            </p:extLst>
          </p:nvPr>
        </p:nvGraphicFramePr>
        <p:xfrm>
          <a:off x="1835244" y="1944000"/>
          <a:ext cx="6878637" cy="3956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Exibir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Reputação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Pesquisar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Estabelecimentos no Google Maps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556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01246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6471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429178"/>
              </p:ext>
            </p:extLst>
          </p:nvPr>
        </p:nvGraphicFramePr>
        <p:xfrm>
          <a:off x="1440549" y="2334566"/>
          <a:ext cx="3376247" cy="3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Beatriz</a:t>
                      </a:r>
                      <a:r>
                        <a:rPr lang="pt-BR" baseline="0" dirty="0"/>
                        <a:t> Peixoto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Gabriela Costa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Giovana</a:t>
                      </a:r>
                      <a:r>
                        <a:rPr lang="pt-BR" baseline="0" dirty="0"/>
                        <a:t> Cazaroto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Alexandre Freitas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75171"/>
                  </a:ext>
                </a:extLst>
              </a:tr>
            </a:tbl>
          </a:graphicData>
        </a:graphic>
      </p:graphicFrame>
      <p:graphicFrame>
        <p:nvGraphicFramePr>
          <p:cNvPr id="8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0835170"/>
              </p:ext>
            </p:extLst>
          </p:nvPr>
        </p:nvGraphicFramePr>
        <p:xfrm>
          <a:off x="5855245" y="2334566"/>
          <a:ext cx="3376247" cy="3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Letícia Araújo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Ellen Souza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Rafael</a:t>
                      </a:r>
                      <a:r>
                        <a:rPr lang="pt-BR" baseline="0" dirty="0"/>
                        <a:t> Pontes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</a:t>
                      </a:r>
                      <a:r>
                        <a:rPr lang="pt-BR" baseline="0" dirty="0"/>
                        <a:t> Pella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06631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16017148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itchFamily="18" charset="0"/>
                          <a:cs typeface="Times New Roman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itchFamily="18" charset="0"/>
                          <a:cs typeface="Times New Roman" pitchFamily="18" charset="0"/>
                        </a:rPr>
                        <a:t>Pesquisar e exibir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878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Esse caso de uso será responsável por testar se um usuário ativo consegue fazer as pesquisas para encontrar os estabelecimentos desejados, e se a página exibe as informações corretas e completas.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2" cy="64633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1. 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8271944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itchFamily="18" charset="0"/>
                          <a:cs typeface="Times New Roman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itchFamily="18" charset="0"/>
                          <a:cs typeface="Times New Roman" pitchFamily="18" charset="0"/>
                        </a:rPr>
                        <a:t>Criar nova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Esse caso de teste será responsável por testar se um usuário ativo consegue fazer as reclamações sobre estabelecimentos, e se a página exibida tem informações corretas e completas.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42950" indent="-742950" algn="ctr" defTabSz="914400" eaLnBrk="0" fontAlgn="base" hangingPunct="0">
              <a:spcAft>
                <a:spcPct val="0"/>
              </a:spcAft>
              <a:buNone/>
            </a:pPr>
            <a:r>
              <a:rPr lang="pt-BR" altLang="pt-BR" dirty="0"/>
              <a:t>2.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30333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INTEGRANTES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33817"/>
              </p:ext>
            </p:extLst>
          </p:nvPr>
        </p:nvGraphicFramePr>
        <p:xfrm>
          <a:off x="1210563" y="2131656"/>
          <a:ext cx="8127999" cy="2784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ING_REDES_SOCIAIS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VARCHAR(100)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 página "Sobre Nós", aparecerá os integrantes do projeto e suas respectivas redes sociais.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PRE_ID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Chave estrangeira da tabela Projeto_Reclamações.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94257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Avaliar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um usuário ativo consegue fazer e enviar as avaliações sobre estabelecimentos, e se são registradas e exibidas as informações corretas.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3.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371988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Calcular média da avaliação do 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ao ser enviada uma nova avaliação, o sistema realiza os cálculos estabelecidos no resultado da avaliação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4.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3481927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Exibir reputação do 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ao ser enviadas novas avaliações o sistema é capaz de calcular a média aritmética do total e estabelecer a reputação do estabelecimento para que seja exibido como reputação a personagem do logo do site feliz, sério ou triste.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5.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41314175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Gerenciar</a:t>
                      </a:r>
                      <a:r>
                        <a:rPr lang="pt-B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um usuário </a:t>
            </a:r>
            <a:r>
              <a:rPr lang="pt-BR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logado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consegue editar as informações desejadas sobre uma reclamação ou excluí-la se ela não foi aprovada pelo administrador na sua página.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6.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3225876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Excluir</a:t>
                      </a:r>
                      <a:r>
                        <a:rPr lang="pt-B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um usuário </a:t>
            </a:r>
            <a:r>
              <a:rPr lang="pt-BR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logado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consegue excluir uma reclamação se ela não foi aprovada pelo administrador.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7.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5520797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Editar</a:t>
                      </a:r>
                      <a:r>
                        <a:rPr lang="pt-BR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um usuário </a:t>
            </a:r>
            <a:r>
              <a:rPr lang="pt-BR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logado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consegue editar informações permitidas de uma reclamação se ela não foi aprovada pelo administrador.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8.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2478019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Receber notificação da resposta referente a reclamação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um usuário </a:t>
            </a:r>
            <a:r>
              <a:rPr lang="pt-BR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logado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recebe uma notificação no seu e-mail ou na página inicial do site quando obter resposta do estabelecimento sobre a reclamação feita.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9.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42820116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Pesquisar estabelecimento no Google </a:t>
                      </a:r>
                      <a:r>
                        <a:rPr lang="pt-BR" sz="18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2975971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será responsável por testar se um usuário consegue visualizar o estabelecimento desejado na ferramenta do Google </a:t>
            </a:r>
            <a:r>
              <a:rPr lang="pt-BR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através de pesquisa ou através da página da própria empresa.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0513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9.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9879326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2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CASOS DE USO COM ITERAÇÃO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4579611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394632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 empresa não existe.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28780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CONTATOS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104393"/>
              </p:ext>
            </p:extLst>
          </p:nvPr>
        </p:nvGraphicFramePr>
        <p:xfrm>
          <a:off x="1241472" y="2092282"/>
          <a:ext cx="8066181" cy="43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CNT_ID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Chave primária da tabela de Contatos.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CNT_NOME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VARCHAR(100)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da pessoa que deseja entrar em contato através do Fale Conosco, nomeado como Contato.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CNT_EMAIL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VARCHAR(100)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just" fontAlgn="b">
                        <a:lnSpc>
                          <a:spcPct val="150000"/>
                        </a:lnSpc>
                      </a:pPr>
                      <a:r>
                        <a:rPr lang="pt-BR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E-mail da pessoa que deseja entrar em contato, para depois poder receber a resposta por seu e-mail.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4000" marT="540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42062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 barra de pesquisa está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102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236165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 empresa existe e exibe dados.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82219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60557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0081236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há auto preenchimento da palavra na barra de pesquisa.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35885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4806012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“reclamar” o caso de uso “criar nova reclamação” é executado.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9771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8984664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“avaliar” o caso de uso “avaliar estabelecimento” é executado.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483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9753737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usuário é direcionado ao Facebook da empresa ao clicar no botão.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70482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4868873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é exibido o modal caso a empresa não possua </a:t>
            </a:r>
            <a:r>
              <a:rPr lang="pt-BR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21003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7004999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usuário é direcionado ao site da empresa ao clicar no link.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8100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8171368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não há link para clicar caso a empresa não possua site.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06793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3637383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“mais informações” o usuário é direcionado para “todas avaliações”.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2493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1439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CONTATOS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69000"/>
              </p:ext>
            </p:extLst>
          </p:nvPr>
        </p:nvGraphicFramePr>
        <p:xfrm>
          <a:off x="1241472" y="2104474"/>
          <a:ext cx="8066181" cy="40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CNT_TITULO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Título do assunto que a pessoa quer entrar em contato.</a:t>
                      </a:r>
                    </a:p>
                  </a:txBody>
                  <a:tcPr marL="54000" marR="54000" marT="540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CNT_DESCRICAO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Destinado para que a pessoa escreva sua dúvida ou a mensagem que deseja enviar para contato.</a:t>
                      </a:r>
                    </a:p>
                  </a:txBody>
                  <a:tcPr marL="54000" marR="54000" marT="540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CNT_ANEXO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queira enviar alguma imagem ou documento por anexo.</a:t>
                      </a:r>
                    </a:p>
                  </a:txBody>
                  <a:tcPr marL="54000" marR="54000" marT="540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0522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“mais informações” o usuário é direcionado para “todas reclamações”.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8833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5652392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“todas as avaliações” o usuário é direcionado para “avaliações e reclamações”.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7264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4978562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“todas as reclamações” o usuário é direcionado para “avaliações e reclamações”.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4216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2145615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“reputação” o usuário é direcionado para “avaliações e reclamações”.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0229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59139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usuário é direcionado para a página do Google Maps ao clicar no mapa na página da empresa.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0245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9133584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“posição no ranking” o usuário é direcionado para o ranking completo.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1096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3565503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e 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no título da sua reclamação são exibidos todos os dados sobre a reclamação.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69119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518529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22470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“reclamar” na página do estabelecimento o usuário é direcionado a página de reclamação.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19975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463479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22470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“reclamar” na página inicial o usuário é direcionado a página de reclamação.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0210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27993900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usuário selecionará o tipo de reclamação (são cinco pontos e haverá uma barra de texto, para especificar).</a:t>
            </a:r>
          </a:p>
          <a:p>
            <a:pPr algn="ctr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7566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955265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2" name="Texto explicativo retangular 1"/>
          <p:cNvSpPr/>
          <p:nvPr/>
        </p:nvSpPr>
        <p:spPr>
          <a:xfrm rot="10800000">
            <a:off x="315294" y="2066720"/>
            <a:ext cx="10331115" cy="4403558"/>
          </a:xfrm>
          <a:prstGeom prst="wedgeRectCallou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hangingPunct="0"/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90680" y="2245383"/>
            <a:ext cx="1018034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Usando a seguinte fórmula:</a:t>
            </a:r>
          </a:p>
          <a:p>
            <a:pPr lvl="0" algn="just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 = Avaliação do Estabelecimento  N = Nº total de critérios de avaliação por tipo de estabelecimento S = Nº de critérios de avaliação selecionado pelo usuário.</a:t>
            </a:r>
          </a:p>
          <a:p>
            <a:pPr algn="just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FÓRMULA: A = [(N-S) * 3/N] + 2 (Valor máximo possível é de 5 pontos). Sendo assim:</a:t>
            </a:r>
          </a:p>
          <a:p>
            <a:pPr algn="just"/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São 5 opções de reclamações e pode ter alteração pelo administrador adicionando ou removendo algum tipo de reclamação, assim ele entra como uma variável.</a:t>
            </a:r>
          </a:p>
          <a:p>
            <a:pPr algn="just">
              <a:defRPr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3 pontos da fórmula correspondem aos checkboxs selecionados e 2 pontos da fórmula correspondem a caixa de texto de crítica. </a:t>
            </a:r>
          </a:p>
          <a:p>
            <a:pPr algn="just">
              <a:defRPr/>
            </a:pPr>
            <a:r>
              <a:rPr 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Supondo que o usuário teria selecionado 1 opção de reclamação, obteria a seguinte nota do estabelecimento:</a:t>
            </a:r>
          </a:p>
          <a:p>
            <a:pPr algn="just" hangingPunct="0"/>
            <a:r>
              <a:rPr lang="pt-BR" sz="2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 = [(5-1) * 3/5 ]+ 2         A = (4 * 0.6) +2          A = 4.4</a:t>
            </a:r>
          </a:p>
          <a:p>
            <a:endParaRPr lang="pt-BR" dirty="0"/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04903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CONTATOS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228119"/>
              </p:ext>
            </p:extLst>
          </p:nvPr>
        </p:nvGraphicFramePr>
        <p:xfrm>
          <a:off x="1241472" y="2128858"/>
          <a:ext cx="8066181" cy="131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Consumidor.</a:t>
                      </a:r>
                    </a:p>
                  </a:txBody>
                  <a:tcPr marL="54000" marR="54000" marT="561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7027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Podemos, supor os valores: N = 5 e S = 0. O resultado esperado será:</a:t>
            </a:r>
          </a:p>
          <a:p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hangingPunct="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[(5-0) * 3/5] + 2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(5 * 0.6) + 2</a:t>
            </a:r>
          </a:p>
          <a:p>
            <a:pPr marL="266700" hangingPunct="0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 = 3 + 2              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5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00479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680388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410291569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Podemos, supor os valores: N = 5 e S = 2. O resultado esperado será:</a:t>
            </a: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hangingPunct="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[(5-2) * 3/5] + 2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(3 * 0.6) + 2</a:t>
            </a:r>
          </a:p>
          <a:p>
            <a:pPr marL="533400" hangingPunct="0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 1.8 + 2          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3.8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7939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6858817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Podemos, supor os valores: N = 5 e S = 3. O resultado será: </a:t>
            </a: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hangingPunct="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[(5-3) * 3/5] + 2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(2 * 0.6) + 2</a:t>
            </a:r>
          </a:p>
          <a:p>
            <a:pPr marL="533400" hangingPunct="0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 1.2 + 2          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3.2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9274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9653064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Podemos, supor os valores: :N = 5 e S = 4. O resultado será: </a:t>
            </a: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hangingPunct="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[(5-4) * 3/5] + 2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(1 * 0.6) + 2</a:t>
            </a:r>
          </a:p>
          <a:p>
            <a:pPr marL="533400" hangingPunct="0">
              <a:defRPr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0.6 + 2           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2.6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5625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6497781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Podemos, supor os valores: :N = 5 e S = 5. O resultado será: </a:t>
            </a: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hangingPunct="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[(5-5) * 3/5] + 2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(0 * 0.6) + 2</a:t>
            </a:r>
          </a:p>
          <a:p>
            <a:pPr marL="533400" hangingPunct="0">
              <a:defRPr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0 + 2              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2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68795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3041494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Podemos, supor os valores: :N = 5 e S = 1. O resultado será: </a:t>
            </a:r>
          </a:p>
          <a:p>
            <a:pPr hangingPunct="0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 hangingPunct="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[(5-1) * 3/5] + 0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(4 * 0.6) + 0</a:t>
            </a:r>
          </a:p>
          <a:p>
            <a:pPr marL="533400" hangingPunct="0">
              <a:defRPr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= 2,4 + 0                   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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 = 2.4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30270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9940614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usuário preencheu o campo de texto, pois não será possível atribuir nenhuma nota ao estabelecimento, sem a reclamação completa.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3559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51244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5463593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formulário possui todos os campos, para fazer a reclamação.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19157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473749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15833359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enviar, a reclamação é direcionada para aprovação.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3193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7719051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Adverte o usuário se houver campos vazios obrigatórios.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3232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793258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8084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38766"/>
              </p:ext>
            </p:extLst>
          </p:nvPr>
        </p:nvGraphicFramePr>
        <p:xfrm>
          <a:off x="1241472" y="2116666"/>
          <a:ext cx="8066181" cy="389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Consumidor.</a:t>
                      </a:r>
                    </a:p>
                  </a:txBody>
                  <a:tcPr marL="54000" marR="54000" marT="72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CON_NOME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Primeiro nome do consumidor inserido em seu cadastro.</a:t>
                      </a:r>
                    </a:p>
                  </a:txBody>
                  <a:tcPr marL="54000" marR="54000" marT="72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CON_SOBRENOME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Sobrenome do consumidor inserido em seu cadastro.</a:t>
                      </a:r>
                    </a:p>
                  </a:txBody>
                  <a:tcPr marL="54000" marR="54000" marT="72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CON_DATA_NASCIMENTO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nascimento do consumidor que está se cadastrando.</a:t>
                      </a:r>
                    </a:p>
                  </a:txBody>
                  <a:tcPr marL="54000" marR="54000" marT="5612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8566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Adverte o usuário se ultrapassar o limite do texto corrido de 1000 caracteres na barra de texto.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02884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025445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usuário pode editar sua reclamação após visualizar o que foi escrito.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498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553830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 reclamação é enviada.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37219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6660736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ao clicar em editar reclamação é direcionado para a pagina anterior.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8820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64722977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Criar Nova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Reclamação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envia informações de reclamação enviada com sucesso.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72999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06956456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23056"/>
              </p:ext>
            </p:extLst>
          </p:nvPr>
        </p:nvGraphicFramePr>
        <p:xfrm>
          <a:off x="1097123" y="2302079"/>
          <a:ext cx="8918231" cy="2028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596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2041797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Testes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Falhas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Sucessos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Pesquisar</a:t>
                      </a:r>
                      <a:r>
                        <a:rPr lang="pt-BR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 Exibir Estabelecimento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pt-BR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falhas, sendo 3 corrigidas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Criar</a:t>
                      </a:r>
                      <a:r>
                        <a:rPr lang="pt-BR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Nova Reclamação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RESUMO DOS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64852318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 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01356"/>
              </p:ext>
            </p:extLst>
          </p:nvPr>
        </p:nvGraphicFramePr>
        <p:xfrm>
          <a:off x="1210563" y="231333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Cadastrar</a:t>
                      </a:r>
                      <a:r>
                        <a:rPr lang="pt-BR" baseline="0" dirty="0"/>
                        <a:t> Página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98079"/>
              </p:ext>
            </p:extLst>
          </p:nvPr>
        </p:nvGraphicFramePr>
        <p:xfrm>
          <a:off x="3236793" y="3079689"/>
          <a:ext cx="4075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Botão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572144"/>
              </p:ext>
            </p:extLst>
          </p:nvPr>
        </p:nvGraphicFramePr>
        <p:xfrm>
          <a:off x="1210563" y="384604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</a:t>
                      </a:r>
                      <a:r>
                        <a:rPr lang="pt-BR" baseline="0" dirty="0"/>
                        <a:t> Uso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Cadastrar</a:t>
                      </a:r>
                      <a:r>
                        <a:rPr lang="pt-BR" baseline="0" dirty="0"/>
                        <a:t> Página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25022"/>
              </p:ext>
            </p:extLst>
          </p:nvPr>
        </p:nvGraphicFramePr>
        <p:xfrm>
          <a:off x="3236793" y="4612397"/>
          <a:ext cx="4075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Botão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221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02 – RECLAMAÇÕES</a:t>
            </a:r>
          </a:p>
        </p:txBody>
      </p:sp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674796"/>
              </p:ext>
            </p:extLst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Alexandre Freitas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Letícia Araújo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Ellen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Gabriel Pella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Rafael Pontes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Gabriela Costa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Giovana Cazaroto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405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398423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70935661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215822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00344"/>
              </p:ext>
            </p:extLst>
          </p:nvPr>
        </p:nvGraphicFramePr>
        <p:xfrm>
          <a:off x="1241472" y="2116666"/>
          <a:ext cx="8066181" cy="4259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CON_CPF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INTEGER(12)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CPF do consumidor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CON_NUMERO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Número da casa do consumidor,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CON_COMPLEMENTO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seja necessário, o consumidor insere seu complemento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CON_FOTO_PERFIL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Foto para ficar no perfil do consumidor. (opcional)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1188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320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617894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Ellen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1"/>
                </a:solidFill>
              </a:rPr>
              <a:t>Entender a documentação dos casos de teste, uma vez que, não participei tanto, pois estava nas atividades do banco;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1"/>
                </a:solidFill>
              </a:rPr>
              <a:t>Conseguir comparecer no período da manhã, pelo fato de estar fazendo estágio;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accent1"/>
                </a:solidFill>
              </a:rPr>
              <a:t>Conseguir melhorar a administração dos mecanismos de gestão das atividades (redmine e kanban);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21572488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do Diagrama Conceitual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do Dicionário de Dados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do Diagrama de Classes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das Atividades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Consolidação dos Esquema Físico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da Apresentação Bimestral de PDS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491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Ter um maior comprometimento da parte dos integrantes,  buscando dar prioridade as atividades e entregá-la dentro do prazo;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Evitar distrações;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Melhorar a administração dos mecanismos utilizados para gerir as atividades, pelo fato de o professor chamar nossa atenção frequentemente;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7755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84206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Criar casos de teste;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Ajudar com o banco local;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/>
                </a:solidFill>
              </a:rPr>
              <a:t>Arrumar os mecanismos de gestão das atividades (Redmine e Kanban);</a:t>
            </a:r>
            <a:endParaRPr lang="pt-BR" sz="1600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3729802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5" name="Retângulo de cantos arredondados 5"/>
          <p:cNvSpPr/>
          <p:nvPr/>
        </p:nvSpPr>
        <p:spPr>
          <a:xfrm>
            <a:off x="1866995" y="2166572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Banco local;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casos de teste.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3988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Mais comprometimento de todos do módulo em relação a prazos.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7402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Gabriela Costa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1951535" y="3484978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Comunicação, documento de casos de teste.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5665651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Documento do casos de teste</a:t>
            </a: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 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06685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Horário de atendimento  </a:t>
            </a:r>
          </a:p>
        </p:txBody>
      </p:sp>
    </p:spTree>
    <p:extLst>
      <p:ext uri="{BB962C8B-B14F-4D97-AF65-F5344CB8AC3E}">
        <p14:creationId xmlns:p14="http://schemas.microsoft.com/office/powerpoint/2010/main" val="259364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REFINAMENTO DAS ATIVIDADES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98399"/>
              </p:ext>
            </p:extLst>
          </p:nvPr>
        </p:nvGraphicFramePr>
        <p:xfrm>
          <a:off x="4084865" y="220393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Ailton Fontes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457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23671"/>
              </p:ext>
            </p:extLst>
          </p:nvPr>
        </p:nvGraphicFramePr>
        <p:xfrm>
          <a:off x="1241472" y="2116666"/>
          <a:ext cx="8066181" cy="29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CON_TELEFONE1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Telefone inserido no cadastro do consumidor.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CON_TELEFONE2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Telefone inserido no cadastro do consumidor.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CON_SENHA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INTEGER(20)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Senha para o login de seu perfil no Projeto.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16216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29718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Letícia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Araújo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484978"/>
            <a:ext cx="6273574" cy="290624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endParaRPr lang="pt-BR" sz="2000" dirty="0">
              <a:solidFill>
                <a:schemeClr val="accent1"/>
              </a:solidFill>
            </a:endParaRPr>
          </a:p>
          <a:p>
            <a:pPr algn="ctr"/>
            <a:r>
              <a:rPr lang="pt-BR" sz="2000" dirty="0">
                <a:solidFill>
                  <a:schemeClr val="accent1"/>
                </a:solidFill>
              </a:rPr>
              <a:t>Principais Dificuldades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Identificar todos os caminhos nos casos de teste;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Realizar os testes para todos os casos documentados e obter sucesso;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Compreender as falhas obtidas;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42546156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 do documento de requisitos funcionais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 do documento de casos de uso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 do diagrama de classes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casos de teste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8263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18676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participação por parte do desenvolvedor desde a abertura de um documento.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8171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 Pella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Prazos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1073769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Desenvolvimento do site e auxilio nos documentos</a:t>
            </a:r>
          </a:p>
        </p:txBody>
      </p:sp>
    </p:spTree>
    <p:extLst>
      <p:ext uri="{BB962C8B-B14F-4D97-AF65-F5344CB8AC3E}">
        <p14:creationId xmlns:p14="http://schemas.microsoft.com/office/powerpoint/2010/main" val="9038138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14174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5201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685332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Rafael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Pontes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Arcar com o curto prazo para a entrega de muitas atividades.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68739219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Auxílio da criação das documentações e ajustes no site.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0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14174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129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689390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Giovana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Cazaroto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092271" y="3285640"/>
            <a:ext cx="6833139" cy="2733623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  Desenvolvimento da integração do Banco Oficial do Projeto;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  Fazer Todos os casos de teste funcionarem.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14293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0831"/>
              </p:ext>
            </p:extLst>
          </p:nvPr>
        </p:nvGraphicFramePr>
        <p:xfrm>
          <a:off x="1241472" y="2116666"/>
          <a:ext cx="8066181" cy="3930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CON_CADASTRO_VALIDADO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Armazena a informação, se após a realização do cadastro, o consumidor validou seu cadastro indo em seu e-mail e clicando no link enviado.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CON_DATA_HORA_EMAIL_VALIDACAO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Armazena a data e o horário em que foi enviado o link de validação no e-mail do consumidor.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30522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Banco do Módulo “Reclamações”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do Banco Local do módulo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de todas atividades até o final do ano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Banco de Dados do Projeto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do Banco Integrado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Ajudar a popular o Banco de Dados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Ajudei em alguns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1343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Melhorar a integração do módulo e retomar o desempenho do bimestre passado.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Módulo devia ficar mais atento há alguns prazos.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8838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02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04117"/>
              </p:ext>
            </p:extLst>
          </p:nvPr>
        </p:nvGraphicFramePr>
        <p:xfrm>
          <a:off x="1820163" y="230491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 Peixoto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Giovana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Letícia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Rafael</a:t>
                      </a:r>
                      <a:r>
                        <a:rPr lang="pt-BR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Dattoli</a:t>
                      </a:r>
                      <a:endParaRPr lang="pt-B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71950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820163" y="574530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00014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2044931" y="3269058"/>
            <a:ext cx="6938127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Apresentação Bimestral de PDS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642" y="1735703"/>
            <a:ext cx="6780414" cy="24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123785" y="3670841"/>
            <a:ext cx="6938127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18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 03 – Estabelecimentos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-520872" y="1021367"/>
            <a:ext cx="1171260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BANCO DE DADOS</a:t>
            </a:r>
          </a:p>
        </p:txBody>
      </p:sp>
      <p:graphicFrame>
        <p:nvGraphicFramePr>
          <p:cNvPr id="151" name="Shape 151"/>
          <p:cNvGraphicFramePr/>
          <p:nvPr/>
        </p:nvGraphicFramePr>
        <p:xfrm>
          <a:off x="2302361" y="1967696"/>
          <a:ext cx="6066150" cy="34281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03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MÓDULO 01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/>
                        <a:t>Gabrielle Orrú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/>
                        <a:t>Guilherme Damaceno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Lilian Dantas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u="none" strike="noStrike" cap="none"/>
                        <a:t>Rafael Alves</a:t>
                      </a: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2" name="Shape 152"/>
          <p:cNvGraphicFramePr/>
          <p:nvPr/>
        </p:nvGraphicFramePr>
        <p:xfrm>
          <a:off x="2294646" y="5768323"/>
          <a:ext cx="6071150" cy="369825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03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Responsáveis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 u="none" strike="noStrike" cap="none">
                          <a:solidFill>
                            <a:schemeClr val="dk1"/>
                          </a:solidFill>
                        </a:rPr>
                        <a:t>Gabrielle e Guilherme</a:t>
                      </a:r>
                    </a:p>
                  </a:txBody>
                  <a:tcPr marL="91450" marR="91450" marT="45725" marB="45725">
                    <a:solidFill>
                      <a:srgbClr val="DA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384634"/>
            <a:ext cx="972007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DIAGRAMA DE ENTIDADE E RELACIOMENTO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228760201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pt-BR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t="8093"/>
          <a:stretch/>
        </p:blipFill>
        <p:spPr>
          <a:xfrm>
            <a:off x="1590314" y="160639"/>
            <a:ext cx="8974713" cy="658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LÓGICO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9551413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l="14470" t="18698"/>
          <a:stretch/>
        </p:blipFill>
        <p:spPr>
          <a:xfrm>
            <a:off x="677333" y="261609"/>
            <a:ext cx="10570898" cy="642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GD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FÍSICO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106439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55254"/>
              </p:ext>
            </p:extLst>
          </p:nvPr>
        </p:nvGraphicFramePr>
        <p:xfrm>
          <a:off x="1241472" y="2116666"/>
          <a:ext cx="8066181" cy="29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CON_STATUS_BLOQUEIO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 o consumidor está ou não bloqueado.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CON_CONFIRMAR_SENHA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INTEGER(20)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Confirmação da senha criada.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CON_EMAIL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E-mail do consumidor, será utilizado depois para que realize o login em seu perfil.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7294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Arial"/>
              <a:buChar char="•"/>
            </a:pPr>
            <a:r>
              <a:rPr lang="pt-BR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l="29367" t="20116" r="32217" b="37757"/>
          <a:stretch/>
        </p:blipFill>
        <p:spPr>
          <a:xfrm>
            <a:off x="1215100" y="411735"/>
            <a:ext cx="9922212" cy="616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GD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DICIONÁRIO DE DADOS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166107590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64332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687583"/>
              </p:ext>
            </p:extLst>
          </p:nvPr>
        </p:nvGraphicFramePr>
        <p:xfrm>
          <a:off x="916082" y="2116666"/>
          <a:ext cx="8127999" cy="3984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para identificação da mesma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EST_NOME_EMPRESA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 (300) 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Nome oficial da da empresa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EST_NOME_FANTASIA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Nome popular da empresa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EST_CNPJ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VARCHAR(14) UNIQUE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de identificação fornecido pela própria empresa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EST_ENDERECO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VARCHAR(300)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Localização física da empresa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EST_CEP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Localização numérica do estabelecimento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56106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72519"/>
              </p:ext>
            </p:extLst>
          </p:nvPr>
        </p:nvGraphicFramePr>
        <p:xfrm>
          <a:off x="916082" y="2116666"/>
          <a:ext cx="8127999" cy="353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EST_NOME_RESPONSAVEL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Nome do responsável pelo cadastro da empresa no site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EST_E-MAIL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E-mail para realização do cadastro e meio de contato 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EST_FOTO_PERFIL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VARCHAR(300)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Foto fornecida pela empresa para sua melhor identificação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EST_PUBLICO_ALVO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Público a quem a empresa se dirige ou se especializou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24277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11535"/>
              </p:ext>
            </p:extLst>
          </p:nvPr>
        </p:nvGraphicFramePr>
        <p:xfrm>
          <a:off x="916082" y="2116666"/>
          <a:ext cx="8127999" cy="2011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EST_SITE_EMPRESA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Site para acesso as informação completas da empresa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TIP_ID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</a:t>
                      </a:r>
                      <a:r>
                        <a:rPr lang="pt-BR" sz="14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"TIPO_ESTABELECIMENTOS"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69720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95974"/>
              </p:ext>
            </p:extLst>
          </p:nvPr>
        </p:nvGraphicFramePr>
        <p:xfrm>
          <a:off x="916082" y="2116666"/>
          <a:ext cx="8127999" cy="4266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das reuniões agendadas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REU_HORARIO_INICIO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TIME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Hora  prevista para o início da reunião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REU_HORARIO_TERMINO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TIME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Hora  prevista para o termíno da reunião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REU_DESCRICAO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VARCHAR(500)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Descrição do assunto a ser debatido na reunião e o porque dela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REUNIOES_AGENDADAS</a:t>
            </a:r>
          </a:p>
        </p:txBody>
      </p:sp>
    </p:spTree>
    <p:extLst>
      <p:ext uri="{BB962C8B-B14F-4D97-AF65-F5344CB8AC3E}">
        <p14:creationId xmlns:p14="http://schemas.microsoft.com/office/powerpoint/2010/main" val="27059144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982333"/>
              </p:ext>
            </p:extLst>
          </p:nvPr>
        </p:nvGraphicFramePr>
        <p:xfrm>
          <a:off x="916082" y="2116666"/>
          <a:ext cx="8127999" cy="3534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REU_LOCAL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Local onde será realizada a reunião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REU_DATA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Especifica quando será realizada a reunião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REU_NOME_EVENTO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Título da reunião que será realizada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"ESTABELECIMENTOS"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REUNIOES_AGENDADAS</a:t>
            </a:r>
          </a:p>
        </p:txBody>
      </p:sp>
    </p:spTree>
    <p:extLst>
      <p:ext uri="{BB962C8B-B14F-4D97-AF65-F5344CB8AC3E}">
        <p14:creationId xmlns:p14="http://schemas.microsoft.com/office/powerpoint/2010/main" val="70547862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22432"/>
              </p:ext>
            </p:extLst>
          </p:nvPr>
        </p:nvGraphicFramePr>
        <p:xfrm>
          <a:off x="916082" y="2116666"/>
          <a:ext cx="8127999" cy="205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"NOTIFICACOES"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CON_ID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"CONSUMIDORES"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REUNIOES_AGENDADAS</a:t>
            </a:r>
          </a:p>
        </p:txBody>
      </p:sp>
    </p:spTree>
    <p:extLst>
      <p:ext uri="{BB962C8B-B14F-4D97-AF65-F5344CB8AC3E}">
        <p14:creationId xmlns:p14="http://schemas.microsoft.com/office/powerpoint/2010/main" val="40437733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325164"/>
              </p:ext>
            </p:extLst>
          </p:nvPr>
        </p:nvGraphicFramePr>
        <p:xfrm>
          <a:off x="916082" y="2116666"/>
          <a:ext cx="8127999" cy="40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 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das reclamações feitas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REC_TITULO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Titulo dado pelo consumidor a sua reclamação feita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REC_CONTEUDO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VARCHAR(800)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 texto que mostra a reclamação feita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REC_NOME_CONSUMIDOR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Nome do consumidor que realizou a crítica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</p:spTree>
    <p:extLst>
      <p:ext uri="{BB962C8B-B14F-4D97-AF65-F5344CB8AC3E}">
        <p14:creationId xmlns:p14="http://schemas.microsoft.com/office/powerpoint/2010/main" val="84989707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46704"/>
              </p:ext>
            </p:extLst>
          </p:nvPr>
        </p:nvGraphicFramePr>
        <p:xfrm>
          <a:off x="916082" y="2116666"/>
          <a:ext cx="8127999" cy="22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REC_DATA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da reclamação feita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REC_HORA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TIME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Hora da reclamação feita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"NOTIFICACOES"</a:t>
                      </a:r>
                    </a:p>
                  </a:txBody>
                  <a:tcPr marL="54000" marR="54000" marT="54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</p:spTree>
    <p:extLst>
      <p:ext uri="{BB962C8B-B14F-4D97-AF65-F5344CB8AC3E}">
        <p14:creationId xmlns:p14="http://schemas.microsoft.com/office/powerpoint/2010/main" val="1171408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PROJETO_RECLAMAÇÕES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73396"/>
              </p:ext>
            </p:extLst>
          </p:nvPr>
        </p:nvGraphicFramePr>
        <p:xfrm>
          <a:off x="1241472" y="2116666"/>
          <a:ext cx="8066181" cy="4259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PRE_ID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Projeto_Reclamações.</a:t>
                      </a:r>
                    </a:p>
                  </a:txBody>
                  <a:tcPr marL="43200" marR="432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PRE_DESCRICAO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VARCHAR(1000)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Breve descrição do projeto.</a:t>
                      </a:r>
                    </a:p>
                  </a:txBody>
                  <a:tcPr marL="43200" marR="432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PRE_PROBLEMA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VARCHAR(1000)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do problema encontrado que nos levou a elaborar o Reclame São João.</a:t>
                      </a:r>
                    </a:p>
                  </a:txBody>
                  <a:tcPr marL="43200" marR="432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PRE_SOLUCAO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VARCHAR(1000)</a:t>
                      </a:r>
                    </a:p>
                  </a:txBody>
                  <a:tcPr marL="43200" marR="43200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da solução encontrada, que foi a criação desse portal de reclamações e avaliações.</a:t>
                      </a:r>
                    </a:p>
                  </a:txBody>
                  <a:tcPr marL="43200" marR="43200" marT="561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96116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373647"/>
              </p:ext>
            </p:extLst>
          </p:nvPr>
        </p:nvGraphicFramePr>
        <p:xfrm>
          <a:off x="916082" y="2116666"/>
          <a:ext cx="8127999" cy="286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RES_ID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das respostas das reclamações.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RES_STATUS_APROVADO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BOLEANO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Vizualiza se a reclamação foi respondida ou não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RES_NOME_EMPRESA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 nome do Estabelecimento.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RESPOSTAS_RECLAMACOES</a:t>
            </a:r>
          </a:p>
        </p:txBody>
      </p:sp>
    </p:spTree>
    <p:extLst>
      <p:ext uri="{BB962C8B-B14F-4D97-AF65-F5344CB8AC3E}">
        <p14:creationId xmlns:p14="http://schemas.microsoft.com/office/powerpoint/2010/main" val="181082470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067671"/>
              </p:ext>
            </p:extLst>
          </p:nvPr>
        </p:nvGraphicFramePr>
        <p:xfrm>
          <a:off x="916082" y="2116666"/>
          <a:ext cx="8127999" cy="2429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RES_DATA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 data que foi feita a resposta das reclamações.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RES_CONTEUDO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VARCHAR(800)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A resposta da reclamação.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RES_AVALIACAO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FLOAT(5)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Permite visualizar por meio de estrelas a situação da empresa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RESPOSTAS_RECLAMACOES</a:t>
            </a:r>
          </a:p>
        </p:txBody>
      </p:sp>
    </p:spTree>
    <p:extLst>
      <p:ext uri="{BB962C8B-B14F-4D97-AF65-F5344CB8AC3E}">
        <p14:creationId xmlns:p14="http://schemas.microsoft.com/office/powerpoint/2010/main" val="10633575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62820"/>
              </p:ext>
            </p:extLst>
          </p:nvPr>
        </p:nvGraphicFramePr>
        <p:xfrm>
          <a:off x="916082" y="2116666"/>
          <a:ext cx="8127999" cy="3527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DEN_ID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das reclamações denunciadas.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DEN_MOTIVO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Explicação do porque da denuncia por motivados fornecidos pelo programa.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DEN_JUSTIFICAVA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VARCHAR(500)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Explicação por meio de texto o porque da denuncia.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RECLAMACOES_DENUNCIADAS</a:t>
            </a:r>
          </a:p>
        </p:txBody>
      </p:sp>
    </p:spTree>
    <p:extLst>
      <p:ext uri="{BB962C8B-B14F-4D97-AF65-F5344CB8AC3E}">
        <p14:creationId xmlns:p14="http://schemas.microsoft.com/office/powerpoint/2010/main" val="348139899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210611"/>
              </p:ext>
            </p:extLst>
          </p:nvPr>
        </p:nvGraphicFramePr>
        <p:xfrm>
          <a:off x="916082" y="2116666"/>
          <a:ext cx="8127999" cy="287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DEN_STATUS_APROVADO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BOLEANO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Se a denuncia for aprovada ou não.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DEN_HORA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TIME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Hora que a denúncia foi feita.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DEN_DATA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DATE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Data que a denúncia foi feita.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EST_ID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358" marR="7358" marT="7358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"Estabelecimentos"</a:t>
                      </a:r>
                    </a:p>
                  </a:txBody>
                  <a:tcPr marL="54000" marR="54000" marT="735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RECLAMACOES_DENUNCIADAS</a:t>
            </a:r>
          </a:p>
        </p:txBody>
      </p:sp>
    </p:spTree>
    <p:extLst>
      <p:ext uri="{BB962C8B-B14F-4D97-AF65-F5344CB8AC3E}">
        <p14:creationId xmlns:p14="http://schemas.microsoft.com/office/powerpoint/2010/main" val="40905782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229737"/>
              </p:ext>
            </p:extLst>
          </p:nvPr>
        </p:nvGraphicFramePr>
        <p:xfrm>
          <a:off x="916082" y="2116666"/>
          <a:ext cx="8127999" cy="352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das reclamações denunciadas.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NOT_DATA_EVENTO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Notificação que mostra a data de algum evento marcado.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NOT_NOME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Nome da notificação seja notificação de reunião agendada ou reclamação feita.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NOTIFICACOES</a:t>
            </a:r>
          </a:p>
        </p:txBody>
      </p:sp>
    </p:spTree>
    <p:extLst>
      <p:ext uri="{BB962C8B-B14F-4D97-AF65-F5344CB8AC3E}">
        <p14:creationId xmlns:p14="http://schemas.microsoft.com/office/powerpoint/2010/main" val="104206205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09657"/>
              </p:ext>
            </p:extLst>
          </p:nvPr>
        </p:nvGraphicFramePr>
        <p:xfrm>
          <a:off x="916082" y="2116666"/>
          <a:ext cx="8127999" cy="204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NOT_TIPO_NOTIFICACAO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Classifica qual o tipo de notificação, se é de reunião agendada, se é de reclamação feita.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NOTIFICACOES</a:t>
            </a:r>
          </a:p>
        </p:txBody>
      </p:sp>
    </p:spTree>
    <p:extLst>
      <p:ext uri="{BB962C8B-B14F-4D97-AF65-F5344CB8AC3E}">
        <p14:creationId xmlns:p14="http://schemas.microsoft.com/office/powerpoint/2010/main" val="324859601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516699"/>
              </p:ext>
            </p:extLst>
          </p:nvPr>
        </p:nvGraphicFramePr>
        <p:xfrm>
          <a:off x="916082" y="2116666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TIP_ID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dos tipos de estabelecimentos.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TIP_NOME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Título dado ao tipo de notificação.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TIPOS_ESTABELECIMENTOS</a:t>
            </a:r>
          </a:p>
        </p:txBody>
      </p:sp>
    </p:spTree>
    <p:extLst>
      <p:ext uri="{BB962C8B-B14F-4D97-AF65-F5344CB8AC3E}">
        <p14:creationId xmlns:p14="http://schemas.microsoft.com/office/powerpoint/2010/main" val="192224285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3222"/>
              </p:ext>
            </p:extLst>
          </p:nvPr>
        </p:nvGraphicFramePr>
        <p:xfrm>
          <a:off x="916082" y="2116666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ENV_ID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do envio das reclamações.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"CONSUMIDORES"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REC_ID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"RECLAMACOES"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ENVIAM_RECLAMACOES</a:t>
            </a:r>
          </a:p>
        </p:txBody>
      </p:sp>
    </p:spTree>
    <p:extLst>
      <p:ext uri="{BB962C8B-B14F-4D97-AF65-F5344CB8AC3E}">
        <p14:creationId xmlns:p14="http://schemas.microsoft.com/office/powerpoint/2010/main" val="41981060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20405"/>
              </p:ext>
            </p:extLst>
          </p:nvPr>
        </p:nvGraphicFramePr>
        <p:xfrm>
          <a:off x="916082" y="2116666"/>
          <a:ext cx="8127999" cy="38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dos produtos.</a:t>
                      </a:r>
                    </a:p>
                  </a:txBody>
                  <a:tcPr marL="54000" marR="54000" marT="72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PRO_NOME_PRODUTO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Título dado a cada produto oferecido pela empresa.</a:t>
                      </a:r>
                    </a:p>
                  </a:txBody>
                  <a:tcPr marL="54000" marR="54000" marT="72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"ESTABELECIMENTOS"</a:t>
                      </a:r>
                    </a:p>
                  </a:txBody>
                  <a:tcPr marL="54000" marR="54000" marT="72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IPO_ID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"TIPOS_PRODUTOS"</a:t>
                      </a:r>
                    </a:p>
                  </a:txBody>
                  <a:tcPr marL="54000" marR="54000" marT="72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PRODUTOS</a:t>
            </a:r>
          </a:p>
        </p:txBody>
      </p:sp>
    </p:spTree>
    <p:extLst>
      <p:ext uri="{BB962C8B-B14F-4D97-AF65-F5344CB8AC3E}">
        <p14:creationId xmlns:p14="http://schemas.microsoft.com/office/powerpoint/2010/main" val="45482711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14473"/>
              </p:ext>
            </p:extLst>
          </p:nvPr>
        </p:nvGraphicFramePr>
        <p:xfrm>
          <a:off x="916082" y="2116666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IPO_ID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dos tipos de produtos.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IPO_DESCRICAO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VARCHAR(300)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Conteúdo em texto que explica o tipo do produto.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TIPOS_PRODUTOS</a:t>
            </a:r>
          </a:p>
        </p:txBody>
      </p:sp>
    </p:spTree>
    <p:extLst>
      <p:ext uri="{BB962C8B-B14F-4D97-AF65-F5344CB8AC3E}">
        <p14:creationId xmlns:p14="http://schemas.microsoft.com/office/powerpoint/2010/main" val="377663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ADMINISTRADORES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55069"/>
              </p:ext>
            </p:extLst>
          </p:nvPr>
        </p:nvGraphicFramePr>
        <p:xfrm>
          <a:off x="1241472" y="2116666"/>
          <a:ext cx="8066181" cy="131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de Administradores.</a:t>
                      </a:r>
                    </a:p>
                  </a:txBody>
                  <a:tcPr marL="43200" marR="432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52649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628797"/>
              </p:ext>
            </p:extLst>
          </p:nvPr>
        </p:nvGraphicFramePr>
        <p:xfrm>
          <a:off x="916082" y="2116666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REN_ID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Código gerado pelo programa que facilita a organização do recebimento das notificações.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"ESTABELECIMENTOS"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942"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NOT_ID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             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R="0" lvl="0" algn="ctr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Chave estrangeira da Tabela "NOTIFICACOES"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0045" y="989046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RECEBEM_NOTIFICACOES</a:t>
            </a:r>
          </a:p>
        </p:txBody>
      </p:sp>
    </p:spTree>
    <p:extLst>
      <p:ext uri="{BB962C8B-B14F-4D97-AF65-F5344CB8AC3E}">
        <p14:creationId xmlns:p14="http://schemas.microsoft.com/office/powerpoint/2010/main" val="416459116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-83311" y="998216"/>
            <a:ext cx="1171260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DE CLASSE</a:t>
            </a:r>
          </a:p>
        </p:txBody>
      </p:sp>
      <p:graphicFrame>
        <p:nvGraphicFramePr>
          <p:cNvPr id="193" name="Shape 193"/>
          <p:cNvGraphicFramePr/>
          <p:nvPr/>
        </p:nvGraphicFramePr>
        <p:xfrm>
          <a:off x="4084864" y="2203938"/>
          <a:ext cx="3376250" cy="27549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3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INTEGRANTES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Felipe Azarias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Rafael Alves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Lilian Dantas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None/>
            </a:pPr>
            <a:r>
              <a:rPr lang="pt-BR" sz="1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8220" y="1"/>
            <a:ext cx="7261565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1803569" y="10274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Desenvolvimento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4758266" cy="3177530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pt-BR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Esta é uma das partes mais importantes do código,  está dentro da pagina EstabelecimentosDAO (Data Acess Object). Essa parte do código inicia os EstabelecimentosDAO e faz o insert dos estabelecimentos, no qual ao nosso ver é o principal parte do código nesse início de desenvolvimento pois para que consigamos fazer quaisquer outras ações, é necessário que tenhamos estabelecimentos cadastrados.</a:t>
            </a: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21014"/>
              </p:ext>
            </p:extLst>
          </p:nvPr>
        </p:nvGraphicFramePr>
        <p:xfrm>
          <a:off x="645582" y="5118100"/>
          <a:ext cx="4790018" cy="37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r>
                        <a:rPr lang="pt-BR" dirty="0"/>
                        <a:t>Quantificação</a:t>
                      </a:r>
                      <a:r>
                        <a:rPr lang="pt-BR" baseline="0" dirty="0"/>
                        <a:t> de linhas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Shape 208"/>
          <p:cNvSpPr txBox="1"/>
          <p:nvPr/>
        </p:nvSpPr>
        <p:spPr>
          <a:xfrm>
            <a:off x="11745685" y="0"/>
            <a:ext cx="446315" cy="6001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RA, LD, FA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730" t="12830" r="59358" b="40353"/>
          <a:stretch/>
        </p:blipFill>
        <p:spPr>
          <a:xfrm>
            <a:off x="5780319" y="1562662"/>
            <a:ext cx="5965366" cy="437338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l="434" t="12700" r="42625" b="19720"/>
          <a:stretch/>
        </p:blipFill>
        <p:spPr>
          <a:xfrm>
            <a:off x="1703451" y="300081"/>
            <a:ext cx="8591885" cy="637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Shape 214"/>
          <p:cNvGraphicFramePr/>
          <p:nvPr>
            <p:extLst>
              <p:ext uri="{D42A27DB-BD31-4B8C-83A1-F6EECF244321}">
                <p14:modId xmlns:p14="http://schemas.microsoft.com/office/powerpoint/2010/main" val="3103537363"/>
              </p:ext>
            </p:extLst>
          </p:nvPr>
        </p:nvGraphicFramePr>
        <p:xfrm>
          <a:off x="1742024" y="2223355"/>
          <a:ext cx="3376250" cy="27549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3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INTEGRANTES – GRUPO 1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Felipe Azarias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Gabrielle Orrú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Brenda Loren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5" name="Shape 215"/>
          <p:cNvGraphicFramePr/>
          <p:nvPr>
            <p:extLst>
              <p:ext uri="{D42A27DB-BD31-4B8C-83A1-F6EECF244321}">
                <p14:modId xmlns:p14="http://schemas.microsoft.com/office/powerpoint/2010/main" val="1701726505"/>
              </p:ext>
            </p:extLst>
          </p:nvPr>
        </p:nvGraphicFramePr>
        <p:xfrm>
          <a:off x="5944153" y="2223355"/>
          <a:ext cx="3376250" cy="34465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37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INTEGRANTES – GRUPO 2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Guilherme Damaceno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Rafael Alves 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Lilian Dantas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Gabriele Andrade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6" name="Shape 216"/>
          <p:cNvGraphicFramePr/>
          <p:nvPr>
            <p:extLst>
              <p:ext uri="{D42A27DB-BD31-4B8C-83A1-F6EECF244321}">
                <p14:modId xmlns:p14="http://schemas.microsoft.com/office/powerpoint/2010/main" val="521232306"/>
              </p:ext>
            </p:extLst>
          </p:nvPr>
        </p:nvGraphicFramePr>
        <p:xfrm>
          <a:off x="1742022" y="6084815"/>
          <a:ext cx="757838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3789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9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/>
                        <a:t>Responsável: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 Rafael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7" name="Shape 217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BL</a:t>
            </a:r>
          </a:p>
        </p:txBody>
      </p:sp>
      <p:sp>
        <p:nvSpPr>
          <p:cNvPr id="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323577"/>
              </p:ext>
            </p:extLst>
          </p:nvPr>
        </p:nvGraphicFramePr>
        <p:xfrm>
          <a:off x="1835244" y="1944000"/>
          <a:ext cx="6878637" cy="395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Cadastrar Estabelecimento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54891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7715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355145"/>
              </p:ext>
            </p:extLst>
          </p:nvPr>
        </p:nvGraphicFramePr>
        <p:xfrm>
          <a:off x="1835244" y="1944000"/>
          <a:ext cx="6878637" cy="395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Gerenciar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Respostas das Reclamações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Responder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11191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312217"/>
              </p:ext>
            </p:extLst>
          </p:nvPr>
        </p:nvGraphicFramePr>
        <p:xfrm>
          <a:off x="1835244" y="1944000"/>
          <a:ext cx="6878637" cy="395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Respostas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Resposta da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58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059233"/>
              </p:ext>
            </p:extLst>
          </p:nvPr>
        </p:nvGraphicFramePr>
        <p:xfrm>
          <a:off x="1835244" y="1944000"/>
          <a:ext cx="6878637" cy="395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Pesquisar Histórico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Denunciar Cliente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012787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60539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212787"/>
              </p:ext>
            </p:extLst>
          </p:nvPr>
        </p:nvGraphicFramePr>
        <p:xfrm>
          <a:off x="1835244" y="1944000"/>
          <a:ext cx="6878637" cy="395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Receber Notificação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Agendar Reunião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703113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657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-83311" y="998216"/>
            <a:ext cx="1171260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CASOS DE TESTE</a:t>
            </a:r>
          </a:p>
        </p:txBody>
      </p:sp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541900"/>
              </p:ext>
            </p:extLst>
          </p:nvPr>
        </p:nvGraphicFramePr>
        <p:xfrm>
          <a:off x="2739923" y="2066550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pt-BR" sz="1800" b="1" i="0" u="none" strike="noStrike" cap="none" dirty="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Brenda Loren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Gabrielle Orrú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Felipe Azarias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Guilherme Damaceno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Gabriele Andrade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Lilian Dantas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Rafael Alves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CONVERSAS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55451"/>
              </p:ext>
            </p:extLst>
          </p:nvPr>
        </p:nvGraphicFramePr>
        <p:xfrm>
          <a:off x="1241472" y="2116666"/>
          <a:ext cx="8066181" cy="352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Conversas.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COV_CONTEUDO_USUARIO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mensagens enviadas pelo consumidor.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COV_CONTEUDO_ADM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mensagens enviadas pelo administrador/moderador.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COV_ANEXO_USUARIO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 anexos enviados pelo consumidor na conversa.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63702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8853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cadastrar os Estabelecimentos, verificando se as informações digitadas nos campos dessa página estão corretos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9732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66594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6228238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157533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gerencie seu perfil, adicionando, editando ou excluindo determinadas coisas.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7885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941954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2.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88607946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3413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Respostas das Reclamações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gerencie suas respostas as reclamações.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734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34780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3.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36834227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94903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Responder Reclamação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responda as suas reclamações recebidas.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90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057310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4.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60878573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385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Resposta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edite e atualize as suas respostas das reclamações recebidas.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90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43437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5.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02154256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54055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Resposta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exclua as suas respostas das reclamações recebidas.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90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5497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6.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7235149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12373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Pesquisar Histórico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pesquise informações sobre o histórico.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0417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04229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7.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34611579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69812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Denunciar Cliente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denuncie clientes que enviaram reclamações inapropriadas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90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43385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8.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63403843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23290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Receber Notificação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receba notificações de novas reclamações, entre outros.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3190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91554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9.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80331107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4264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Agendar Reunião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permite que o estabelecimento agende uma reunião com seu cliente através do Google Calendar.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2433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33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10.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06097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CONVERSAS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30093"/>
              </p:ext>
            </p:extLst>
          </p:nvPr>
        </p:nvGraphicFramePr>
        <p:xfrm>
          <a:off x="1241472" y="2104474"/>
          <a:ext cx="8066181" cy="3893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COV_ANEXO_ADM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 anexos enviados pelo administrador na conversa.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COV_DATA_HORA_ADM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datas e os horários das mensagens trocadas.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COV_DATA_HORA_USUARIO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 datas e os horários das mensagens trocadas.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COV_LIDA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Toda mensagem começa como "false", quando for lido muda para "true".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96356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2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CASOS DE USO COM ITERAÇÃO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138800202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84243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todos os campos relacionados ao cadastro do estabelecimento estão apresentados na página.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04567529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“Nome da Empresa”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15382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4817907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“Nome Fantasia” dentro do cadastro ficou em branco.</a:t>
            </a: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77883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37638953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“CNPJ” 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0270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27697749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“Endereço”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35520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7491505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“CEP”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07579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72626949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“Nome do Responsável”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25775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6870056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“E-mail”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65200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87869139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“Tipo de Estabelecimento”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3081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4037194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CONVERSAS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03276"/>
              </p:ext>
            </p:extLst>
          </p:nvPr>
        </p:nvGraphicFramePr>
        <p:xfrm>
          <a:off x="1241472" y="2116666"/>
          <a:ext cx="8066181" cy="315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COV_LIDA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Toda mensagem começa como "false", quando for lido muda para "true".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vinda da tabela Consumidor.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vinda da tabela Administrador.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6197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“Editar Perfil”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00603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35075380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“Senha”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8882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679139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“Confirmar Senha”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881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55778430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“Público Alvo”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5467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92405400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“Visão Geral da Empresa” dentro do cadastro ficou em branco.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19998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42957207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“Nome do Produto”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704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71026485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“Detalhes do Produto”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04604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44183793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campo “Tipos de Produto” dentro do cadastro ficou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8417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60297638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 e-mail fornecido pela empresa é do tipo gmail.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9394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35854712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campos “Senha” e “Confirmar Senha” correspondem.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765360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914012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LOCALIZAÇÕES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82976"/>
              </p:ext>
            </p:extLst>
          </p:nvPr>
        </p:nvGraphicFramePr>
        <p:xfrm>
          <a:off x="1241472" y="2116666"/>
          <a:ext cx="8066181" cy="279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Localizações.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LOC_ESTADO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Estado do consumidor,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LOC_RUA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Rua do consumidor,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48005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“Nome da empresa” são verdadeiros.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587445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83051968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“Nome Fantasia” são verdadeiros.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20144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9948598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“CNPJ” são verdadeiros. Apenas números.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155581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84700568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“Endereço” são verdadeiros. Apenas letras e números.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81438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35787843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“CEP” são verdadeiros. Apenas números.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48665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19045351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“Nome do Responsável” são verdadeiros. Apenas letras.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.</a:t>
            </a: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962271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06699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“E-mail” são verdadeiros. Apenas letras, números e caracteres (. – _@).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924941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92041825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“Tipo de Estabelecimento” são verdadeiros. Apenas letras.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48035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71428661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“Senha” são verdadeiros. Não há restrições de letras, números ou caracteres.</a:t>
            </a: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041138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14934839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“Confirmar Senha” são verdadeiros. Não há restrições de letras, números ou caracteres.</a:t>
            </a: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05366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84130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LOCALIZAÇÕES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277217"/>
              </p:ext>
            </p:extLst>
          </p:nvPr>
        </p:nvGraphicFramePr>
        <p:xfrm>
          <a:off x="1241472" y="2116666"/>
          <a:ext cx="8066181" cy="279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LOC_BAIRRO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Bairro do consumidor,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LOC_CEP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CEP do consumidor,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LOC_CIDADE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Cidade do consumidor, inserido no cadastro.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76623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“Público Alvo” são verdadeiros. Apenas letras e números.</a:t>
            </a: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65437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51166963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“Visão Geral da empresa” são verdadeiros. Apenas letras e números.</a:t>
            </a: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029407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232438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“Nome do Produto” são verdadeiros. Apenas letras.</a:t>
            </a:r>
          </a:p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141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91568111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“Detalhes do Produto” são verdadeiros. Apenas letras.</a:t>
            </a: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80999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25250562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hangingPunct="0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são verdadeiros os dados cadastrados no campo “Tipos de produtos:</a:t>
            </a:r>
          </a:p>
          <a:p>
            <a:pPr marL="630238" indent="-342900" hangingPunct="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Alimentício, </a:t>
            </a:r>
          </a:p>
          <a:p>
            <a:pPr marL="630238" indent="-342900" hangingPunct="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Cosméticos, </a:t>
            </a:r>
          </a:p>
          <a:p>
            <a:pPr marL="630238" indent="-342900" hangingPunct="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Vestimentas.”. 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 restrições, deverá ser selecionado uma opção.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77963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91277226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“Cadastrar” dentro dos Principais Produtos, aparece todos os campos para serem preenchidos:</a:t>
            </a:r>
          </a:p>
          <a:p>
            <a:pPr marL="715963" indent="-34290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Nome do Produto e Detalhes do Produto.</a:t>
            </a:r>
          </a:p>
          <a:p>
            <a:r>
              <a:rPr lang="pt-BR" sz="2400" dirty="0"/>
              <a:t>- Tipo do Produto.</a:t>
            </a: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000982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90802413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“Nome do Produto” são verdadeiros. Apenas letras.- Tipo do Produto.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204343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454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“Detalhes do Produto” são verdadeiros. Não há restrições de letras, números ou caracteres.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68770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60843703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os dados cadastrados no campo “Tipo do Produto” são verdadeiros. Há restrições, deverá ser selecionado uma opção.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8863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86058531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“Visualizar” dentro dos Principais Produtos, aparece o “Nome do Produto” preenchido.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75158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73425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objetivo dessa atividade foi consertar supostos erros e concluir os documentos de Requisitos e Casos de Uso.</a:t>
            </a:r>
          </a:p>
        </p:txBody>
      </p:sp>
    </p:spTree>
    <p:extLst>
      <p:ext uri="{BB962C8B-B14F-4D97-AF65-F5344CB8AC3E}">
        <p14:creationId xmlns:p14="http://schemas.microsoft.com/office/powerpoint/2010/main" val="1895135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HISTÓRICO E BLOQUEIO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431008"/>
              </p:ext>
            </p:extLst>
          </p:nvPr>
        </p:nvGraphicFramePr>
        <p:xfrm>
          <a:off x="1241472" y="2128858"/>
          <a:ext cx="8066181" cy="279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primária da tabela Históricos_bloqueio.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HIS_DATA_HORA_BLOQUEIO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 horário e a data de bloqueio do consumidor bloqueado.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HIS_DATA_HORA_DESBLOQUEIO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 horário e a data que será desbloqueado.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63042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“Visualizar” dentro dos Principais Produtos, aparece o “Detalhes do Produto” preenchido.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720514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92278377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6"/>
            <a:ext cx="8116388" cy="187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“Visualizar” dentro dos Principais Produtos, aparece o “Tipo do Produto”:</a:t>
            </a:r>
          </a:p>
          <a:p>
            <a:pPr marL="342900" indent="-342900" algn="just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Alimentício / Cosméticos / Vestimentas. ”, ficou em branco ou se está  preenchido.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77113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8530787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6"/>
            <a:ext cx="8116388" cy="187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“Editar” dentro dos Principais Produtos, aparece o “Nome do Produto” preenchido.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9783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27919406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6"/>
            <a:ext cx="8116388" cy="187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“Editar” dentro dos Principais Produtos, aparece o “Detalhes do Produto” preenchido.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648941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62469569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Cadastrar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Estabelecimento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6"/>
            <a:ext cx="8116388" cy="18725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“Visualizar” dentro dos Principais Produtos, aparece o “Tipo do Produto”:</a:t>
            </a:r>
          </a:p>
          <a:p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Alimentício, Cosméticos, Vestimentas. ” ficou em branco preenchido.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169905"/>
              </p:ext>
            </p:extLst>
          </p:nvPr>
        </p:nvGraphicFramePr>
        <p:xfrm>
          <a:off x="5538652" y="5042263"/>
          <a:ext cx="4075782" cy="407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407067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941621381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5468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dados exibidos na tela correspondem com os dados cadastrados.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02012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2328141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Endereço, aparece todos os campos com os dados preenchidos pelo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90511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8423832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Endereço, aparece o campo “Rua” com os dados preenchidos corretamente pelo usuário.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5670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2056609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Endereço, aparece o campo “Bairro” com os dados preenchidos corretamente pelo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60308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0748859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Endereço, aparece o campo “Número” com os dados preenchidos corretamente pelo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91030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2232154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HISTÓRICO E BLOQUEIO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51593"/>
              </p:ext>
            </p:extLst>
          </p:nvPr>
        </p:nvGraphicFramePr>
        <p:xfrm>
          <a:off x="1241472" y="2104474"/>
          <a:ext cx="8066181" cy="241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HIS_MOTIVO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VARCHAR(500)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Os motivos que fizeram com que o consumidor fosse bloqueado.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612" marR="5612" marT="5612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vinda da tabela Consumidores.</a:t>
                      </a:r>
                    </a:p>
                  </a:txBody>
                  <a:tcPr marL="54000" marR="54000" marT="56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8491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Endereço, aparece o campo “Complemento” com os dados preenchidos corretamente pelo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2395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346292682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Endereço, aparece o campo “CEP” com os dados preenchidos corretamente pelo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6411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1814955700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Sobre a Empresa, aparece os campos com os dados preenchidos corretamente pelo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5886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52338714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Sobre a Empresa, aparece o campo “Público Alvo” com os dados preenchidos corretamente pelo usuário.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9310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272615984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ctr"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69850" algn="just">
              <a:lnSpc>
                <a:spcPct val="150000"/>
              </a:lnSpc>
              <a:buClr>
                <a:schemeClr val="dk1"/>
              </a:buClr>
              <a:buSzPct val="61111"/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“Atualizar Informações” dentro do Sobre a Empresa, aparece o campo “Visão Geral da Empresa” com os dados preenchidos corretamente pelo usuário.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1529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33737586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“Adicionar” dentro dos Principais Produtos, aparece todos os campos para serem preenchidos.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803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411902835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“Adicionar” dentro dos Principais Produtos, aparece o campo “Nome do Produto” para ser preenchidos.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1319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429347871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“Adicionar” dentro dos Principais Produtos, aparece o campo “Detalhes do Produto” para ser preenchidos.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8797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9346133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“Adicionar” dentro dos Principais Produtos, aparece o campo “Tipos de Produtos” para ser preenchidos.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40941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86738719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“Editar” dentro dos Principais Produtos, aparece todos os campos com os dados preenchidos pelo usuário.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33552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  <p:sp>
        <p:nvSpPr>
          <p:cNvPr id="9" name="Shape 272"/>
          <p:cNvSpPr txBox="1"/>
          <p:nvPr/>
        </p:nvSpPr>
        <p:spPr>
          <a:xfrm>
            <a:off x="11745685" y="0"/>
            <a:ext cx="44631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BR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GA</a:t>
            </a:r>
          </a:p>
        </p:txBody>
      </p:sp>
    </p:spTree>
    <p:extLst>
      <p:ext uri="{BB962C8B-B14F-4D97-AF65-F5344CB8AC3E}">
        <p14:creationId xmlns:p14="http://schemas.microsoft.com/office/powerpoint/2010/main" val="2701504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DIAGRAMA DE CLASSE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409790"/>
              </p:ext>
            </p:extLst>
          </p:nvPr>
        </p:nvGraphicFramePr>
        <p:xfrm>
          <a:off x="4084865" y="220393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Ailton Fontes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3360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“Editar” dentro dos Principais Produtos, aparece o campo “Nome do Produto” para ser preenchidos.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6688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240831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“Editar” dentro dos Principais Produtos, aparece o campo “Detalhes do Produto” para ser preenchidos.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4363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54836223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 se quando clicado em “Editar” dentro dos Principais Produtos, aparece o campo “Tipos do Produto” para ser preenchidos.</a:t>
            </a: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hangingPunct="0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7028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14265826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883935"/>
              </p:ext>
            </p:extLst>
          </p:nvPr>
        </p:nvGraphicFramePr>
        <p:xfrm>
          <a:off x="1097123" y="2275992"/>
          <a:ext cx="8918231" cy="2028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596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2041797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Testes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Falhas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Sucessos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Cadastrar Estabelecimento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Gerenciar Página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RESUMO DOS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14917612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14527" y="976688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CASO DE USO COM ITERAÇÃO</a:t>
            </a:r>
          </a:p>
        </p:txBody>
      </p:sp>
      <p:graphicFrame>
        <p:nvGraphicFramePr>
          <p:cNvPr id="247" name="Shape 247"/>
          <p:cNvGraphicFramePr/>
          <p:nvPr/>
        </p:nvGraphicFramePr>
        <p:xfrm>
          <a:off x="1210562" y="2313334"/>
          <a:ext cx="812800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Nome do Caso de Uso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Cadastrar Estabelecimento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8" name="Shape 248"/>
          <p:cNvGraphicFramePr/>
          <p:nvPr>
            <p:extLst>
              <p:ext uri="{D42A27DB-BD31-4B8C-83A1-F6EECF244321}">
                <p14:modId xmlns:p14="http://schemas.microsoft.com/office/powerpoint/2010/main" val="2952488210"/>
              </p:ext>
            </p:extLst>
          </p:nvPr>
        </p:nvGraphicFramePr>
        <p:xfrm>
          <a:off x="3236792" y="3079689"/>
          <a:ext cx="407555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7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>
                          <a:solidFill>
                            <a:schemeClr val="dk1"/>
                          </a:solidFill>
                          <a:hlinkClick r:id="rId3"/>
                        </a:rPr>
                        <a:t>Botão</a:t>
                      </a:r>
                      <a:endParaRPr lang="pt-BR"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A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9" name="Shape 249"/>
          <p:cNvGraphicFramePr/>
          <p:nvPr/>
        </p:nvGraphicFramePr>
        <p:xfrm>
          <a:off x="1210562" y="3846042"/>
          <a:ext cx="812800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Nome do Caso de Uso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/>
                        <a:t>Gerenciar Página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0" name="Shape 250"/>
          <p:cNvGraphicFramePr/>
          <p:nvPr>
            <p:extLst>
              <p:ext uri="{D42A27DB-BD31-4B8C-83A1-F6EECF244321}">
                <p14:modId xmlns:p14="http://schemas.microsoft.com/office/powerpoint/2010/main" val="3420871388"/>
              </p:ext>
            </p:extLst>
          </p:nvPr>
        </p:nvGraphicFramePr>
        <p:xfrm>
          <a:off x="3236792" y="4612396"/>
          <a:ext cx="407555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7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u="none" strike="noStrike" cap="none" dirty="0">
                          <a:solidFill>
                            <a:schemeClr val="dk1"/>
                          </a:solidFill>
                          <a:hlinkClick r:id="rId4"/>
                        </a:rPr>
                        <a:t>Botão</a:t>
                      </a:r>
                      <a:endParaRPr lang="pt-BR"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rgbClr val="DAE0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408921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03 - ESTABELECIMENTOS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431970"/>
              </p:ext>
            </p:extLst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cap="none" dirty="0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Brenda Loren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Gabrielle Orrú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Felipe Azarias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Guilherme Damaceno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Gabriele Andrade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Lilian Dantas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Arial"/>
                        </a:rPr>
                        <a:t>Rafael Alves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93659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285" name="Shape 285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Analista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6" name="Shape 286"/>
          <p:cNvSpPr/>
          <p:nvPr/>
        </p:nvSpPr>
        <p:spPr>
          <a:xfrm>
            <a:off x="2434858" y="3375337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Minha maior dificuldade foi em compreender e entender como criar casos de teste.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289934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292" name="Shape 292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Casos de Teste.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2140801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298" name="Shape 298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rebuchet MS"/>
              </a:rPr>
              <a:t>Não há sugestões.</a:t>
            </a: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9021924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04" name="Shape 304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Desenvolvedor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5" name="Shape 305"/>
          <p:cNvSpPr/>
          <p:nvPr/>
        </p:nvSpPr>
        <p:spPr>
          <a:xfrm>
            <a:off x="2434858" y="3348442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Relembrar como se programava em PHP, integrando ao banco de dados.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7287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" y="391392"/>
            <a:ext cx="11953769" cy="59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1960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11" name="Shape 311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Casos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Diagrama de Classes;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Desenvolvimento.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6212860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298" name="Shape 298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rebuchet MS"/>
              </a:rPr>
              <a:t>Não há sugestões.</a:t>
            </a: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2623437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23" name="Shape 323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Analista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4" name="Shape 324"/>
          <p:cNvSpPr/>
          <p:nvPr/>
        </p:nvSpPr>
        <p:spPr>
          <a:xfrm>
            <a:off x="2434858" y="3348442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Trabalhar com a parte de banco de dados.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922883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30" name="Shape 330"/>
          <p:cNvSpPr/>
          <p:nvPr/>
        </p:nvSpPr>
        <p:spPr>
          <a:xfrm>
            <a:off x="2364600" y="2089208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Casos de Teste.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766795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36" name="Shape 336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Melhor colaboração da sala para fazer as atividades sem muito barulho.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1592217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42" name="Shape 342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Gabrielle Orrú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DBA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3" name="Shape 343"/>
          <p:cNvSpPr/>
          <p:nvPr/>
        </p:nvSpPr>
        <p:spPr>
          <a:xfrm>
            <a:off x="2434858" y="3281207"/>
            <a:ext cx="6273573" cy="25951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Integrar o banco do nosso módulo com os demais, de modo que não faltasse nenhum detalhe para o nosso módulo. 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6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Entender e elaborar os casos de testes, uma vez que trabalhei com o banco integrado durante o inicio do desenvolvimento dos casos de testes.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7674993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11" name="Shape 311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Casos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Integrado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endParaRPr lang="pt-BR"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230782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36" name="Shape 336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SzPct val="100000"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Colaboração da sala quanto ao silêncio.</a:t>
            </a: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64619905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61" name="Shape 361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Guilherme Damaceno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DBA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2" name="Shape 362"/>
          <p:cNvSpPr/>
          <p:nvPr/>
        </p:nvSpPr>
        <p:spPr>
          <a:xfrm>
            <a:off x="2434857" y="3388783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Dentre as principais dificuldades nesse bimestre estiverem: Pouco tempo para realização de várias atividades, a comunicação com outros módulos, e a cooperação da sala como um todo foi péssima.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1909578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68" name="Shape 368"/>
          <p:cNvSpPr/>
          <p:nvPr/>
        </p:nvSpPr>
        <p:spPr>
          <a:xfrm>
            <a:off x="2141315" y="1940352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Casos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integrado.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32166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Organização dos diretórios (MVC)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É uma forma de estruturar seu projeto/aplicação de forma que a interface de interação (view) esteja separada do controle da informação em si (models), separação essa que é intermediada por uma outra camada controladora (controllers).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pt-BR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Model (ou modelo)</a:t>
            </a:r>
          </a:p>
          <a:p>
            <a:pPr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model é a camada que representa os seus dados, provendo meios de acesso (leitura e escrita) à esses dados.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90466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74" name="Shape 374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Tentar fazer mais atividades que envolvam a sala toda, para testar se a cooperação aumenta.</a:t>
            </a: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1455938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80" name="Shape 380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Lilian Dantas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Desenvolvedor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1" name="Shape 381"/>
          <p:cNvSpPr/>
          <p:nvPr/>
        </p:nvSpPr>
        <p:spPr>
          <a:xfrm>
            <a:off x="2434858" y="3388783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 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Um pouco de dificuldade para utilizar o MVC, por falta de experiência anterior.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4645289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387" name="Shape 387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Casos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Diagrama de Classes;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Desenvolvimento. </a:t>
            </a: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3180494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393" name="Shape 393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Melhor colaboração da sala em questão do barulho.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1553934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711610" y="1035007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INTEGRANTE</a:t>
            </a:r>
          </a:p>
        </p:txBody>
      </p:sp>
      <p:graphicFrame>
        <p:nvGraphicFramePr>
          <p:cNvPr id="399" name="Shape 399"/>
          <p:cNvGraphicFramePr/>
          <p:nvPr/>
        </p:nvGraphicFramePr>
        <p:xfrm>
          <a:off x="1507646" y="2212317"/>
          <a:ext cx="8128000" cy="74170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 do Integrante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Função no Projeto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Rafael Alves Camillo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Desenvolvedor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0" name="Shape 400"/>
          <p:cNvSpPr/>
          <p:nvPr/>
        </p:nvSpPr>
        <p:spPr>
          <a:xfrm>
            <a:off x="2434859" y="3671171"/>
            <a:ext cx="6273573" cy="27200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Dificuldades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pt-BR"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Minhas principais dificuldades foram fazer a iteração dos casos de uso com o banco de dados, além da dificuldade de concentração devido ao barulho.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2473653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767408" y="980728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Principais Atividades Desenvolvidas</a:t>
            </a:r>
          </a:p>
        </p:txBody>
      </p:sp>
      <p:sp>
        <p:nvSpPr>
          <p:cNvPr id="406" name="Shape 406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Banco de Dados do módulo;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Planejamento;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Casos de Teste;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Diagrama de Classes;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Desenvolvimento da Iterações;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Courier New"/>
              <a:buChar char="o"/>
            </a:pPr>
            <a:r>
              <a:rPr lang="pt-BR" sz="24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Elaboração da Apresentação Bimestral de PDS.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18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236194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721097" y="965559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Sugestão</a:t>
            </a:r>
          </a:p>
        </p:txBody>
      </p:sp>
      <p:sp>
        <p:nvSpPr>
          <p:cNvPr id="412" name="Shape 412"/>
          <p:cNvSpPr/>
          <p:nvPr/>
        </p:nvSpPr>
        <p:spPr>
          <a:xfrm>
            <a:off x="2141316" y="2131739"/>
            <a:ext cx="6879633" cy="353985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	Minha sugestão para esse bimestre é que haja mais cooperação de todas as pessoas da sala para trabalharmos com mais empenho, além da diminuição do barulho.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r>
              <a:rPr lang="pt-BR" sz="1800" dirty="0">
                <a:solidFill>
                  <a:schemeClr val="accent1"/>
                </a:solidFill>
                <a:latin typeface="Trebuchet MS"/>
                <a:ea typeface="Times New Roman"/>
                <a:cs typeface="Times New Roman"/>
                <a:sym typeface="Trebuchet MS"/>
              </a:rPr>
              <a:t>	Outra sugestão, é que quando o Breno ou </a:t>
            </a:r>
            <a:r>
              <a:rPr lang="pt-BR" sz="1800">
                <a:solidFill>
                  <a:schemeClr val="accent1"/>
                </a:solidFill>
                <a:latin typeface="Trebuchet MS"/>
                <a:ea typeface="Times New Roman"/>
                <a:cs typeface="Times New Roman"/>
                <a:sym typeface="Trebuchet MS"/>
              </a:rPr>
              <a:t>o Luiz </a:t>
            </a:r>
            <a:r>
              <a:rPr lang="pt-BR" sz="1800" dirty="0">
                <a:solidFill>
                  <a:schemeClr val="accent1"/>
                </a:solidFill>
                <a:latin typeface="Trebuchet MS"/>
                <a:ea typeface="Times New Roman"/>
                <a:cs typeface="Times New Roman"/>
                <a:sym typeface="Trebuchet MS"/>
              </a:rPr>
              <a:t>Ângelo nos apresentar uma sugestão de desenvolvimento como, por exemplo, o MVC que todos os desenvolvedores de todos os módulos acatem a ideia para evitar problemas futuros.</a:t>
            </a:r>
            <a:endParaRPr sz="2400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ourier New"/>
              <a:buNone/>
            </a:pPr>
            <a:endParaRPr sz="180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0846468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1024128" y="1011858"/>
            <a:ext cx="9720070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BR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Módulo 03 – Notas</a:t>
            </a:r>
          </a:p>
        </p:txBody>
      </p:sp>
      <p:graphicFrame>
        <p:nvGraphicFramePr>
          <p:cNvPr id="418" name="Shape 418"/>
          <p:cNvGraphicFramePr/>
          <p:nvPr/>
        </p:nvGraphicFramePr>
        <p:xfrm>
          <a:off x="1778600" y="1972407"/>
          <a:ext cx="8128000" cy="389136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Nomes dos Integrantes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/>
                        <a:t>Notas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Brenda Loren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Felipe Azarias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Gabriele Andrade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9.5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Gabrielle Orrú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Guilherme Damaceno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9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Lilian Dantas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Rafael Alves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rebuchet MS"/>
                        <a:buNone/>
                      </a:pPr>
                      <a:r>
                        <a:rPr lang="pt-BR" sz="1800" b="0">
                          <a:solidFill>
                            <a:schemeClr val="dk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19" name="Shape 419"/>
          <p:cNvGraphicFramePr/>
          <p:nvPr/>
        </p:nvGraphicFramePr>
        <p:xfrm>
          <a:off x="1757816" y="6172814"/>
          <a:ext cx="8128000" cy="370850"/>
        </p:xfrm>
        <a:graphic>
          <a:graphicData uri="http://schemas.openxmlformats.org/drawingml/2006/table">
            <a:tbl>
              <a:tblPr firstRow="1" bandRow="1">
                <a:noFill/>
                <a:tableStyleId>{96AF46F2-BC15-4263-B032-806326C9E196}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dirty="0"/>
                        <a:t>Nota do Módulo: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 dirty="0"/>
                        <a:t>9.5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55814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04 – Relatórios</a:t>
            </a:r>
          </a:p>
        </p:txBody>
      </p:sp>
    </p:spTree>
    <p:extLst>
      <p:ext uri="{BB962C8B-B14F-4D97-AF65-F5344CB8AC3E}">
        <p14:creationId xmlns:p14="http://schemas.microsoft.com/office/powerpoint/2010/main" val="367196325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REFINAMENTO DAS ATIVIDADES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702203"/>
              </p:ext>
            </p:extLst>
          </p:nvPr>
        </p:nvGraphicFramePr>
        <p:xfrm>
          <a:off x="4084865" y="2203938"/>
          <a:ext cx="3376247" cy="2106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40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Luísa</a:t>
                      </a:r>
                      <a:r>
                        <a:rPr lang="pt-BR" baseline="0" dirty="0"/>
                        <a:t> Villela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0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Lucas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Spreng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929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Organização dos diretórios (MVC)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pt-BR" sz="2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Controller (ou controlador)</a:t>
            </a:r>
          </a:p>
          <a:p>
            <a:pPr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 controller você tem métodos públicos que são chamados de actions, cada action é responsável por uma “página” do seu site/sistema. É o controller quem decide:</a:t>
            </a:r>
          </a:p>
          <a:p>
            <a:pPr marL="8128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Qual model usar;</a:t>
            </a:r>
          </a:p>
          <a:p>
            <a:pPr marL="8128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Quais pedidos fazer para o model;</a:t>
            </a:r>
          </a:p>
          <a:p>
            <a:pPr marL="81280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Qual combinação de views será usada para exibir os dados retornados pelo model.</a:t>
            </a:r>
          </a:p>
          <a:p>
            <a:pPr marL="0" indent="0">
              <a:buNone/>
            </a:pPr>
            <a:r>
              <a:rPr lang="pt-BR" sz="25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451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Realizar uma breve checagem e finalização no Diagrama de Classes.</a:t>
            </a:r>
          </a:p>
        </p:txBody>
      </p:sp>
    </p:spTree>
    <p:extLst>
      <p:ext uri="{BB962C8B-B14F-4D97-AF65-F5344CB8AC3E}">
        <p14:creationId xmlns:p14="http://schemas.microsoft.com/office/powerpoint/2010/main" val="15037815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Finalização do Diagrama de Classes.</a:t>
            </a:r>
          </a:p>
        </p:txBody>
      </p:sp>
    </p:spTree>
    <p:extLst>
      <p:ext uri="{BB962C8B-B14F-4D97-AF65-F5344CB8AC3E}">
        <p14:creationId xmlns:p14="http://schemas.microsoft.com/office/powerpoint/2010/main" val="264105704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BANCO DE DADOS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2015713"/>
              </p:ext>
            </p:extLst>
          </p:nvPr>
        </p:nvGraphicFramePr>
        <p:xfrm>
          <a:off x="3813683" y="1731736"/>
          <a:ext cx="3033067" cy="3772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95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5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Guilherme</a:t>
                      </a:r>
                      <a:r>
                        <a:rPr lang="pt-BR" baseline="0" dirty="0"/>
                        <a:t> Assis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5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Larissa</a:t>
                      </a:r>
                      <a:r>
                        <a:rPr lang="pt-BR" baseline="0" dirty="0"/>
                        <a:t> Ribeiro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5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Lucas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Spreng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44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aseline="0" dirty="0"/>
                        <a:t>Luísa Villela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74396"/>
                  </a:ext>
                </a:extLst>
              </a:tr>
              <a:tr h="5955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Mayara Pires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5225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05447"/>
              </p:ext>
            </p:extLst>
          </p:nvPr>
        </p:nvGraphicFramePr>
        <p:xfrm>
          <a:off x="2294646" y="5768323"/>
          <a:ext cx="6071142" cy="36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>
                          <a:solidFill>
                            <a:schemeClr val="tx1"/>
                          </a:solidFill>
                        </a:rPr>
                        <a:t>Larissa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58205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384634"/>
            <a:ext cx="972007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DIAGRAMA DE ENTIDADE E RELACIOMENTO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381215027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8" y="715845"/>
            <a:ext cx="11993292" cy="60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7425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LÓGICO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410787224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/>
          <a:stretch/>
        </p:blipFill>
        <p:spPr>
          <a:xfrm>
            <a:off x="1420010" y="0"/>
            <a:ext cx="8211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4144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FÍSICO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13600374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43" y="2383929"/>
            <a:ext cx="3604094" cy="35356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37" y="2383929"/>
            <a:ext cx="4314825" cy="353560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1435" r="1340"/>
          <a:stretch/>
        </p:blipFill>
        <p:spPr>
          <a:xfrm>
            <a:off x="8104947" y="3070645"/>
            <a:ext cx="3944983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12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DICIONÁRIO DE DADOS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2317796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Organização dos diretórios (MVC)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974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View (ou visualização)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É na view que o seu sistema interage com o usuário. Tudo que ele ver (HTML / XML / RSS / CSV) deve ser gerado e exibido através dessa camada. A view, por sua vez, tem como responsabilidade:</a:t>
            </a:r>
          </a:p>
          <a:p>
            <a:pPr marL="812800" indent="-355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Manipular os dados para - e apenas para - exibição;</a:t>
            </a:r>
          </a:p>
          <a:p>
            <a:pPr marL="812800" indent="-3556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Exibir os dados.</a:t>
            </a: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74309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348782"/>
              </p:ext>
            </p:extLst>
          </p:nvPr>
        </p:nvGraphicFramePr>
        <p:xfrm>
          <a:off x="1210563" y="2146647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Estabelecimento.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EST_NOME_ESTABELECIMENTO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completo do estabelecimento cadastrado no banco do dados.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EST_DATA_CADASTRO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que o estabelecimento realizou o cadastro no site.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76140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ESTABELECIMENTO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888549"/>
              </p:ext>
            </p:extLst>
          </p:nvPr>
        </p:nvGraphicFramePr>
        <p:xfrm>
          <a:off x="1210563" y="2146647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EST_PONTUACAO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457200" lvl="1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1" indent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Pontuação geral do estabelecimento cadastrado.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457200" lvl="1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1" indent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"TIPOS_ESTABELECIMENTOS".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65449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HISTORICO_PONTUACAO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305396"/>
              </p:ext>
            </p:extLst>
          </p:nvPr>
        </p:nvGraphicFramePr>
        <p:xfrm>
          <a:off x="1210563" y="2146647"/>
          <a:ext cx="8127999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HIP_ID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histórico da pontuação. Chave primária da Tabela.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HIP_DATA_HORA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em que gerou a pontuação.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HIP_PONTUACAO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pontuação gerada pelas avaliações dos consumidores.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"ESTABELECIMENTOS".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89962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HISTORICO_COLOCACAO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39158"/>
              </p:ext>
            </p:extLst>
          </p:nvPr>
        </p:nvGraphicFramePr>
        <p:xfrm>
          <a:off x="1210563" y="2146647"/>
          <a:ext cx="8127999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HIC_ID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histórico da colocação.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HIC_DATA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colocação em que o estabelecimento estava em determinada data.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16666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HISTORICO_COLOCACAO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33308"/>
              </p:ext>
            </p:extLst>
          </p:nvPr>
        </p:nvGraphicFramePr>
        <p:xfrm>
          <a:off x="1210563" y="2146647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HIC_COLOCACAO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colocação do estabelecimento no ranking de acordo com a sua pontuação.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"ESTABELECIMENTOS".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62830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TIPOS_ESTABELECIMENTOS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74022"/>
              </p:ext>
            </p:extLst>
          </p:nvPr>
        </p:nvGraphicFramePr>
        <p:xfrm>
          <a:off x="1210563" y="2146647"/>
          <a:ext cx="8127999" cy="315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tipo de estabelecimento.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TES_CATEGORIA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Categoria em que o estabelecimento se encaixa. Ex: alimentício, saúde, educação, beleza e estética, etc.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91771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FEEDBACKS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45732"/>
              </p:ext>
            </p:extLst>
          </p:nvPr>
        </p:nvGraphicFramePr>
        <p:xfrm>
          <a:off x="1210563" y="2146647"/>
          <a:ext cx="8127999" cy="3528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FEE_ID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dos feedbacks.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FEE_PROBLEMA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 problema que ocasionou uma reunião entre o estabelecimento e 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FEE_SOLUCOES_DEFINIDAS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Soluções propostas para o problema abordado entre consumidor e empresa.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64617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FEEDBACKS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66374"/>
              </p:ext>
            </p:extLst>
          </p:nvPr>
        </p:nvGraphicFramePr>
        <p:xfrm>
          <a:off x="1210563" y="2146647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FEE_DATA_HORA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em que o feedback da reunião entre empresa e consumidor foi registrado.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FEE_STATUS_RESOLVIDO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Situação do feedback, se foi resolvido ou não.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REU_ID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"REUNIOES_AGENDADAS".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13702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REUNIOES_AGENDADAS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149379"/>
              </p:ext>
            </p:extLst>
          </p:nvPr>
        </p:nvGraphicFramePr>
        <p:xfrm>
          <a:off x="1210563" y="2146647"/>
          <a:ext cx="8127999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REU_ID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Reunião agendada.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REU_REPRESENTANTES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Representantes da empresa presentes na reunião.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REU_DATA_HORA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 em que a reunião irá ser realizada.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REU_LOCAL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Local em que a reunião entre estabelecimento e consumidor irá ser realizada.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49320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REUNIOES_AGENDADAS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15643"/>
              </p:ext>
            </p:extLst>
          </p:nvPr>
        </p:nvGraphicFramePr>
        <p:xfrm>
          <a:off x="1210563" y="2146647"/>
          <a:ext cx="8127999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REU_ASSUNTO_PAUTADO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Assunto que irá ser abordado na reunião entre  estabelecimento e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"ESTABELECIMENTO".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"RECLAMACOES".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"CONSUMIDOR".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67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1803569" y="10274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Desenvolvimento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4758266" cy="469741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É a parte mais importante pois é o código que divide e conecta com cada tabela e separa qual variável cada tabela irá ter e receber. Sendo as tabelas de Localização, Consumidor e Usuários.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Imagem 4"/>
          <p:cNvPicPr/>
          <p:nvPr/>
        </p:nvPicPr>
        <p:blipFill rotWithShape="1">
          <a:blip r:embed="rId2"/>
          <a:srcRect l="683" t="12687" r="54839" b="20836"/>
          <a:stretch/>
        </p:blipFill>
        <p:spPr bwMode="auto">
          <a:xfrm>
            <a:off x="5843058" y="609600"/>
            <a:ext cx="5967942" cy="5486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788962"/>
              </p:ext>
            </p:extLst>
          </p:nvPr>
        </p:nvGraphicFramePr>
        <p:xfrm>
          <a:off x="645582" y="5118100"/>
          <a:ext cx="4790018" cy="37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r>
                        <a:rPr lang="pt-BR" dirty="0"/>
                        <a:t>Quantificação</a:t>
                      </a:r>
                      <a:r>
                        <a:rPr lang="pt-BR" baseline="0" dirty="0"/>
                        <a:t> de linhas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Imagem 5"/>
          <p:cNvPicPr/>
          <p:nvPr/>
        </p:nvPicPr>
        <p:blipFill rotWithShape="1">
          <a:blip r:embed="rId3"/>
          <a:srcRect l="430" t="21733" r="47948" b="10214"/>
          <a:stretch/>
        </p:blipFill>
        <p:spPr bwMode="auto">
          <a:xfrm>
            <a:off x="5843058" y="520700"/>
            <a:ext cx="5967942" cy="5930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60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332168"/>
              </p:ext>
            </p:extLst>
          </p:nvPr>
        </p:nvGraphicFramePr>
        <p:xfrm>
          <a:off x="1210563" y="2146647"/>
          <a:ext cx="8127999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Consumidor.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CON_NOME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completo do consumidor cadastrado no site.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0635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974847"/>
              </p:ext>
            </p:extLst>
          </p:nvPr>
        </p:nvGraphicFramePr>
        <p:xfrm>
          <a:off x="1210563" y="2146647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das Reclamações.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REC_DATA_RESOLUCAO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em que a reclamação foi resolvida.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REC_CONTEUDO_RECLAMACAO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Conteúdo da reclamação feita por um consumidor através da caixa de texto.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837483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299653"/>
              </p:ext>
            </p:extLst>
          </p:nvPr>
        </p:nvGraphicFramePr>
        <p:xfrm>
          <a:off x="1210563" y="2146647"/>
          <a:ext cx="8127999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REC_PONTUACAO_RECLAMACAO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Pontuação gerada a partir das reclamações realizadas pelo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REC_DATA_RECLAMACAO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em que as reclamações foram registradas pelo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"CONSUMIDOR".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"ESTABELECIMENTO".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01788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RESPOSTA_RECLAMACAO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520802"/>
              </p:ext>
            </p:extLst>
          </p:nvPr>
        </p:nvGraphicFramePr>
        <p:xfrm>
          <a:off x="1210563" y="2146647"/>
          <a:ext cx="8127999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RER_DATA_HORA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em que a reclamação do consumidor foi respondida pelo estabelecimento.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Chave estrangeira da Tabela "RECLAMACOES".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48674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RESPOSTA_RECLAMACAO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93968"/>
              </p:ext>
            </p:extLst>
          </p:nvPr>
        </p:nvGraphicFramePr>
        <p:xfrm>
          <a:off x="1210563" y="2146647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RER_ID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das Respostas Reclamações. Chave primária da Tabela.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RER_STATUS_RESOLVIDO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Situação da </a:t>
                      </a:r>
                      <a:r>
                        <a:rPr lang="pt-BR" sz="1600" u="none" strike="noStrike" kern="1200" spc="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reclamção</a:t>
                      </a: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se foi resolvida ou não.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05531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DIAGRAMA DE CLASSE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5861750"/>
              </p:ext>
            </p:extLst>
          </p:nvPr>
        </p:nvGraphicFramePr>
        <p:xfrm>
          <a:off x="4084865" y="2203938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Guilherme</a:t>
                      </a:r>
                      <a:r>
                        <a:rPr lang="pt-BR" baseline="0" dirty="0"/>
                        <a:t> Assis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Lucas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Spreng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Luísa</a:t>
                      </a:r>
                      <a:r>
                        <a:rPr lang="pt-BR" baseline="0" dirty="0"/>
                        <a:t> Villela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600232"/>
              </p:ext>
            </p:extLst>
          </p:nvPr>
        </p:nvGraphicFramePr>
        <p:xfrm>
          <a:off x="1890305" y="5779508"/>
          <a:ext cx="74300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044">
                  <a:extLst>
                    <a:ext uri="{9D8B030D-6E8A-4147-A177-3AD203B41FA5}">
                      <a16:colId xmlns:a16="http://schemas.microsoft.com/office/drawing/2014/main" val="4131417626"/>
                    </a:ext>
                  </a:extLst>
                </a:gridCol>
                <a:gridCol w="3715044">
                  <a:extLst>
                    <a:ext uri="{9D8B030D-6E8A-4147-A177-3AD203B41FA5}">
                      <a16:colId xmlns:a16="http://schemas.microsoft.com/office/drawing/2014/main" val="279812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Guilherme</a:t>
                      </a:r>
                      <a:r>
                        <a:rPr lang="pt-BR" baseline="0" dirty="0"/>
                        <a:t> Assis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19135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931" y="0"/>
            <a:ext cx="829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837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940264"/>
              </p:ext>
            </p:extLst>
          </p:nvPr>
        </p:nvGraphicFramePr>
        <p:xfrm>
          <a:off x="1890305" y="2334567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Lucas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Spreng</a:t>
                      </a:r>
                      <a:r>
                        <a:rPr lang="pt-BR" baseline="0" dirty="0"/>
                        <a:t>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Luísa</a:t>
                      </a:r>
                      <a:r>
                        <a:rPr lang="pt-BR" baseline="0" dirty="0"/>
                        <a:t> Villela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Mayara</a:t>
                      </a:r>
                      <a:r>
                        <a:rPr lang="pt-BR" baseline="0" dirty="0"/>
                        <a:t> Pires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776681"/>
              </p:ext>
            </p:extLst>
          </p:nvPr>
        </p:nvGraphicFramePr>
        <p:xfrm>
          <a:off x="5944145" y="2334567"/>
          <a:ext cx="3376247" cy="2794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</a:t>
                      </a:r>
                      <a:r>
                        <a:rPr lang="pt-BR" baseline="0" dirty="0"/>
                        <a:t>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Guilherme</a:t>
                      </a:r>
                      <a:r>
                        <a:rPr lang="pt-BR" baseline="0" dirty="0"/>
                        <a:t> Assis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Larissa Ribeiro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Marcus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Vinicíus</a:t>
                      </a:r>
                      <a:endParaRPr lang="pt-BR" dirty="0"/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371214"/>
              </p:ext>
            </p:extLst>
          </p:nvPr>
        </p:nvGraphicFramePr>
        <p:xfrm>
          <a:off x="1890305" y="5779508"/>
          <a:ext cx="74300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044">
                  <a:extLst>
                    <a:ext uri="{9D8B030D-6E8A-4147-A177-3AD203B41FA5}">
                      <a16:colId xmlns:a16="http://schemas.microsoft.com/office/drawing/2014/main" val="4131417626"/>
                    </a:ext>
                  </a:extLst>
                </a:gridCol>
                <a:gridCol w="3715044">
                  <a:extLst>
                    <a:ext uri="{9D8B030D-6E8A-4147-A177-3AD203B41FA5}">
                      <a16:colId xmlns:a16="http://schemas.microsoft.com/office/drawing/2014/main" val="279812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Lucas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Spreng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33506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318652"/>
              </p:ext>
            </p:extLst>
          </p:nvPr>
        </p:nvGraphicFramePr>
        <p:xfrm>
          <a:off x="1835244" y="1944000"/>
          <a:ext cx="6878637" cy="3956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Rankings de Estabelecimentos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Gráficos de Problemas Solucionados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372162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6899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550786"/>
              </p:ext>
            </p:extLst>
          </p:nvPr>
        </p:nvGraphicFramePr>
        <p:xfrm>
          <a:off x="1835244" y="1944001"/>
          <a:ext cx="6878637" cy="3509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2682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12902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Relatórios Tabulares com Filtros Personalizados das Avaliações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2992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gráfico de número de reclamações recebidas nos últimos tempos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69910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90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37539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828098"/>
              </p:ext>
            </p:extLst>
          </p:nvPr>
        </p:nvGraphicFramePr>
        <p:xfrm>
          <a:off x="1835243" y="1944001"/>
          <a:ext cx="6878637" cy="338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2682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12902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lista com estabelecimentos tendenciosos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2992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69910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90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9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962305"/>
              </p:ext>
            </p:extLst>
          </p:nvPr>
        </p:nvGraphicFramePr>
        <p:xfrm>
          <a:off x="1420405" y="2038932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Ailton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Barros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Matheus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274436"/>
              </p:ext>
            </p:extLst>
          </p:nvPr>
        </p:nvGraphicFramePr>
        <p:xfrm>
          <a:off x="5804445" y="2038932"/>
          <a:ext cx="3376247" cy="3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</a:t>
                      </a:r>
                      <a:r>
                        <a:rPr lang="pt-BR" baseline="0" dirty="0"/>
                        <a:t> 2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Camila Tódero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Jéssica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Kémily Ramiro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Rodne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11000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6672"/>
              </p:ext>
            </p:extLst>
          </p:nvPr>
        </p:nvGraphicFramePr>
        <p:xfrm>
          <a:off x="1420404" y="5897354"/>
          <a:ext cx="77602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0144">
                  <a:extLst>
                    <a:ext uri="{9D8B030D-6E8A-4147-A177-3AD203B41FA5}">
                      <a16:colId xmlns:a16="http://schemas.microsoft.com/office/drawing/2014/main" val="4131417626"/>
                    </a:ext>
                  </a:extLst>
                </a:gridCol>
                <a:gridCol w="3880144">
                  <a:extLst>
                    <a:ext uri="{9D8B030D-6E8A-4147-A177-3AD203B41FA5}">
                      <a16:colId xmlns:a16="http://schemas.microsoft.com/office/drawing/2014/main" val="279812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Jéssica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0486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3968041550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479374"/>
              </p:ext>
            </p:extLst>
          </p:nvPr>
        </p:nvGraphicFramePr>
        <p:xfrm>
          <a:off x="1835244" y="1944000"/>
          <a:ext cx="6878637" cy="406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61895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893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gráfico da variação da pontuação dos estabelecimentos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0015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reclamações dos estabelecimentos nas últimas semanas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650196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196489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156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6440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3475774"/>
              </p:ext>
            </p:extLst>
          </p:nvPr>
        </p:nvGraphicFramePr>
        <p:xfrm>
          <a:off x="1835244" y="1944000"/>
          <a:ext cx="6878637" cy="3947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61895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893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Registrar feedback da reunião realizadas com o cliente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0015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Visualizar comparação gráfica e tabular entre duas empresas da mesma categoria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650196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1964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4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513360"/>
              </p:ext>
            </p:extLst>
          </p:nvPr>
        </p:nvGraphicFramePr>
        <p:xfrm>
          <a:off x="1835244" y="1944000"/>
          <a:ext cx="6878637" cy="402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61895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89313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feedback das reuniões com estabelecimentos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0015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gráfico da variação da colocação dos estabelecimentos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650196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6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196489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156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59896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498475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CASOS DE TESTE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738754"/>
              </p:ext>
            </p:extLst>
          </p:nvPr>
        </p:nvGraphicFramePr>
        <p:xfrm>
          <a:off x="4084865" y="2369401"/>
          <a:ext cx="3376247" cy="3446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Guilherme</a:t>
                      </a:r>
                      <a:r>
                        <a:rPr lang="pt-BR" baseline="0" dirty="0"/>
                        <a:t> Assis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Larissa</a:t>
                      </a:r>
                      <a:r>
                        <a:rPr lang="pt-BR" baseline="0" dirty="0"/>
                        <a:t> Ribeiro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Luísa</a:t>
                      </a:r>
                      <a:r>
                        <a:rPr lang="pt-BR" baseline="0" dirty="0"/>
                        <a:t> Villela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Mayara</a:t>
                      </a:r>
                      <a:r>
                        <a:rPr lang="pt-BR" baseline="0" dirty="0"/>
                        <a:t> Pires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66300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573911"/>
              </p:ext>
            </p:extLst>
          </p:nvPr>
        </p:nvGraphicFramePr>
        <p:xfrm>
          <a:off x="1942557" y="6169997"/>
          <a:ext cx="74300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044">
                  <a:extLst>
                    <a:ext uri="{9D8B030D-6E8A-4147-A177-3AD203B41FA5}">
                      <a16:colId xmlns:a16="http://schemas.microsoft.com/office/drawing/2014/main" val="4131417626"/>
                    </a:ext>
                  </a:extLst>
                </a:gridCol>
                <a:gridCol w="3715044">
                  <a:extLst>
                    <a:ext uri="{9D8B030D-6E8A-4147-A177-3AD203B41FA5}">
                      <a16:colId xmlns:a16="http://schemas.microsoft.com/office/drawing/2014/main" val="279812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Luísa</a:t>
                      </a:r>
                      <a:r>
                        <a:rPr lang="pt-BR" baseline="0" dirty="0"/>
                        <a:t> Villela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0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08552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6983" y="4038416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6192"/>
              </p:ext>
            </p:extLst>
          </p:nvPr>
        </p:nvGraphicFramePr>
        <p:xfrm>
          <a:off x="911666" y="2338389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Visualizar ranking de estabelecimentos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923280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verificações nos casos de o ranking se atualizar automaticamente a cada novo registro no banco; sua ordenação de maneira crescente ou decrescente alternando de acordo com a necessidade do usuário; o funcionamento do link de redirecionamento na página inicial e a atuação do campo de busca.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86001"/>
              </p:ext>
            </p:extLst>
          </p:nvPr>
        </p:nvGraphicFramePr>
        <p:xfrm>
          <a:off x="4963886" y="5046388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62136"/>
              </p:ext>
            </p:extLst>
          </p:nvPr>
        </p:nvGraphicFramePr>
        <p:xfrm>
          <a:off x="4963886" y="5603876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73207422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96983" y="4038416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110581"/>
              </p:ext>
            </p:extLst>
          </p:nvPr>
        </p:nvGraphicFramePr>
        <p:xfrm>
          <a:off x="911666" y="2338389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254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5107748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4572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Visualizar Gráfico de problemas solucionados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923280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verificações quanto à atualização do gráfico de acordo com novas entradas no banco de dados, o funcionamento da barra de busca com auto completar, validação do período selecionado no date picker.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72446"/>
              </p:ext>
            </p:extLst>
          </p:nvPr>
        </p:nvGraphicFramePr>
        <p:xfrm>
          <a:off x="4963886" y="5046388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67960"/>
              </p:ext>
            </p:extLst>
          </p:nvPr>
        </p:nvGraphicFramePr>
        <p:xfrm>
          <a:off x="4963886" y="5603876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2.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15700923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2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CASOS DE USO COM ITERAÇÃO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61186221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993CAF1-6695-4517-AB31-7D744AC3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Sem desenvolvimento.</a:t>
            </a:r>
            <a:endParaRPr lang="pt-BR" sz="2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Breve dificuldade no estabelecimento da fase do desenvolvimento do módulo utilizando a estrutura MVC juntamente com o módulo PDO para utilização do Banco de Dados.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Impossibilidade do uso do Banco de Dados Integrado mediante à contradição das chaves estrangeiras.</a:t>
            </a:r>
          </a:p>
        </p:txBody>
      </p:sp>
    </p:spTree>
    <p:extLst>
      <p:ext uri="{BB962C8B-B14F-4D97-AF65-F5344CB8AC3E}">
        <p14:creationId xmlns:p14="http://schemas.microsoft.com/office/powerpoint/2010/main" val="263477184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E147EA-A131-4A47-8F47-A190A2138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90" y="4464980"/>
            <a:ext cx="2790825" cy="2381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09B200-A91D-42EA-9CAB-D1B251D9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5" y="2834722"/>
            <a:ext cx="3057525" cy="35718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23F974-D0A8-4D38-97EA-7C9D01F5B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352" y="1740318"/>
            <a:ext cx="1704975" cy="1943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3C6436F-6419-4FA1-BB46-90C117C1C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137" y="2205800"/>
            <a:ext cx="2552700" cy="1676400"/>
          </a:xfrm>
          <a:prstGeom prst="rect">
            <a:avLst/>
          </a:prstGeom>
        </p:spPr>
      </p:pic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429410E8-4F04-47D5-9E7D-B1A8143FABD5}"/>
              </a:ext>
            </a:extLst>
          </p:cNvPr>
          <p:cNvSpPr/>
          <p:nvPr/>
        </p:nvSpPr>
        <p:spPr>
          <a:xfrm>
            <a:off x="3776870" y="5141843"/>
            <a:ext cx="1656521" cy="612606"/>
          </a:xfrm>
          <a:custGeom>
            <a:avLst/>
            <a:gdLst>
              <a:gd name="connsiteX0" fmla="*/ 0 w 1656521"/>
              <a:gd name="connsiteY0" fmla="*/ 0 h 612606"/>
              <a:gd name="connsiteX1" fmla="*/ 622852 w 1656521"/>
              <a:gd name="connsiteY1" fmla="*/ 516835 h 612606"/>
              <a:gd name="connsiteX2" fmla="*/ 1656521 w 1656521"/>
              <a:gd name="connsiteY2" fmla="*/ 596348 h 61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6521" h="612606">
                <a:moveTo>
                  <a:pt x="0" y="0"/>
                </a:moveTo>
                <a:cubicBezTo>
                  <a:pt x="173382" y="208722"/>
                  <a:pt x="346765" y="417444"/>
                  <a:pt x="622852" y="516835"/>
                </a:cubicBezTo>
                <a:cubicBezTo>
                  <a:pt x="898939" y="616226"/>
                  <a:pt x="1325217" y="629478"/>
                  <a:pt x="1656521" y="59634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1F8A098A-845F-4290-BB69-8035DCED4869}"/>
              </a:ext>
            </a:extLst>
          </p:cNvPr>
          <p:cNvSpPr/>
          <p:nvPr/>
        </p:nvSpPr>
        <p:spPr>
          <a:xfrm>
            <a:off x="7513983" y="3988904"/>
            <a:ext cx="454557" cy="437322"/>
          </a:xfrm>
          <a:custGeom>
            <a:avLst/>
            <a:gdLst>
              <a:gd name="connsiteX0" fmla="*/ 0 w 454557"/>
              <a:gd name="connsiteY0" fmla="*/ 437322 h 437322"/>
              <a:gd name="connsiteX1" fmla="*/ 344556 w 454557"/>
              <a:gd name="connsiteY1" fmla="*/ 291548 h 437322"/>
              <a:gd name="connsiteX2" fmla="*/ 437321 w 454557"/>
              <a:gd name="connsiteY2" fmla="*/ 0 h 43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557" h="437322">
                <a:moveTo>
                  <a:pt x="0" y="437322"/>
                </a:moveTo>
                <a:cubicBezTo>
                  <a:pt x="135834" y="400878"/>
                  <a:pt x="271669" y="364435"/>
                  <a:pt x="344556" y="291548"/>
                </a:cubicBezTo>
                <a:cubicBezTo>
                  <a:pt x="417443" y="218661"/>
                  <a:pt x="488121" y="249582"/>
                  <a:pt x="43732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83CCE491-F22B-4F29-97FB-EFCFB5867287}"/>
              </a:ext>
            </a:extLst>
          </p:cNvPr>
          <p:cNvSpPr/>
          <p:nvPr/>
        </p:nvSpPr>
        <p:spPr>
          <a:xfrm>
            <a:off x="5767715" y="2612141"/>
            <a:ext cx="1202928" cy="422607"/>
          </a:xfrm>
          <a:custGeom>
            <a:avLst/>
            <a:gdLst>
              <a:gd name="connsiteX0" fmla="*/ 1202928 w 1202928"/>
              <a:gd name="connsiteY0" fmla="*/ 422607 h 422607"/>
              <a:gd name="connsiteX1" fmla="*/ 699346 w 1202928"/>
              <a:gd name="connsiteY1" fmla="*/ 11789 h 422607"/>
              <a:gd name="connsiteX2" fmla="*/ 23485 w 1202928"/>
              <a:gd name="connsiteY2" fmla="*/ 64798 h 42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2928" h="422607">
                <a:moveTo>
                  <a:pt x="1202928" y="422607"/>
                </a:moveTo>
                <a:cubicBezTo>
                  <a:pt x="1049424" y="247015"/>
                  <a:pt x="895920" y="71424"/>
                  <a:pt x="699346" y="11789"/>
                </a:cubicBezTo>
                <a:cubicBezTo>
                  <a:pt x="502772" y="-47846"/>
                  <a:pt x="-128915" y="142102"/>
                  <a:pt x="23485" y="6479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CE0AFB84-C817-4D64-BEDF-BC533F44D604}"/>
              </a:ext>
            </a:extLst>
          </p:cNvPr>
          <p:cNvSpPr/>
          <p:nvPr/>
        </p:nvSpPr>
        <p:spPr>
          <a:xfrm>
            <a:off x="3591339" y="2307803"/>
            <a:ext cx="411342" cy="1826875"/>
          </a:xfrm>
          <a:custGeom>
            <a:avLst/>
            <a:gdLst>
              <a:gd name="connsiteX0" fmla="*/ 397565 w 411342"/>
              <a:gd name="connsiteY0" fmla="*/ 249867 h 1826875"/>
              <a:gd name="connsiteX1" fmla="*/ 92765 w 411342"/>
              <a:gd name="connsiteY1" fmla="*/ 90840 h 1826875"/>
              <a:gd name="connsiteX2" fmla="*/ 410818 w 411342"/>
              <a:gd name="connsiteY2" fmla="*/ 1482319 h 1826875"/>
              <a:gd name="connsiteX3" fmla="*/ 0 w 411342"/>
              <a:gd name="connsiteY3" fmla="*/ 1826875 h 182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342" h="1826875">
                <a:moveTo>
                  <a:pt x="397565" y="249867"/>
                </a:moveTo>
                <a:cubicBezTo>
                  <a:pt x="244060" y="67649"/>
                  <a:pt x="90556" y="-114569"/>
                  <a:pt x="92765" y="90840"/>
                </a:cubicBezTo>
                <a:cubicBezTo>
                  <a:pt x="94974" y="296249"/>
                  <a:pt x="426279" y="1192980"/>
                  <a:pt x="410818" y="1482319"/>
                </a:cubicBezTo>
                <a:cubicBezTo>
                  <a:pt x="395357" y="1771658"/>
                  <a:pt x="68470" y="1736319"/>
                  <a:pt x="0" y="182687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ímbolo de &quot;Não Permitido&quot; 16">
            <a:extLst>
              <a:ext uri="{FF2B5EF4-FFF2-40B4-BE49-F238E27FC236}">
                <a16:creationId xmlns:a16="http://schemas.microsoft.com/office/drawing/2014/main" id="{56A0278C-329F-4D18-B39E-F38CB5F08FF1}"/>
              </a:ext>
            </a:extLst>
          </p:cNvPr>
          <p:cNvSpPr/>
          <p:nvPr/>
        </p:nvSpPr>
        <p:spPr>
          <a:xfrm>
            <a:off x="4508198" y="3763088"/>
            <a:ext cx="1162585" cy="1087365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31F32E4-7E9D-4BC3-B351-F2CF72E5A718}"/>
              </a:ext>
            </a:extLst>
          </p:cNvPr>
          <p:cNvSpPr/>
          <p:nvPr/>
        </p:nvSpPr>
        <p:spPr>
          <a:xfrm>
            <a:off x="4345004" y="3225481"/>
            <a:ext cx="1356452" cy="3127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CB463D1-9EB0-487F-A6C1-16DBD02F9EB3}"/>
              </a:ext>
            </a:extLst>
          </p:cNvPr>
          <p:cNvSpPr/>
          <p:nvPr/>
        </p:nvSpPr>
        <p:spPr>
          <a:xfrm>
            <a:off x="500669" y="5933353"/>
            <a:ext cx="3057525" cy="262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85BB94E-C1F9-44AE-9841-EEF63BC26012}"/>
              </a:ext>
            </a:extLst>
          </p:cNvPr>
          <p:cNvSpPr/>
          <p:nvPr/>
        </p:nvSpPr>
        <p:spPr>
          <a:xfrm>
            <a:off x="6993209" y="3419061"/>
            <a:ext cx="2463871" cy="326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789E01-4D95-4DF5-9431-7C47EB68AFCE}"/>
              </a:ext>
            </a:extLst>
          </p:cNvPr>
          <p:cNvSpPr/>
          <p:nvPr/>
        </p:nvSpPr>
        <p:spPr>
          <a:xfrm>
            <a:off x="5639307" y="6403513"/>
            <a:ext cx="2713496" cy="3261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69976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993CAF1-6695-4517-AB31-7D744AC3E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18507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Necessidade de uma base de dados já com informações é imprescindível para a geração dos gráficos, rankings e relatórios do gráfico, sendo levadas como prioridades.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Desenvolvimento partindo do </a:t>
            </a:r>
            <a:r>
              <a:rPr lang="pt-BR" sz="2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back-end</a:t>
            </a: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para o front-end.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Persistência dos desenvolvedores em buscar utilizar o banco de dados integrado ao invés de utilizar o local como uma solução temporária.</a:t>
            </a:r>
          </a:p>
        </p:txBody>
      </p:sp>
    </p:spTree>
    <p:extLst>
      <p:ext uri="{BB962C8B-B14F-4D97-AF65-F5344CB8AC3E}">
        <p14:creationId xmlns:p14="http://schemas.microsoft.com/office/powerpoint/2010/main" val="15303081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04 - Relatórios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046096"/>
              </p:ext>
            </p:extLst>
          </p:nvPr>
        </p:nvGraphicFramePr>
        <p:xfrm>
          <a:off x="2302362" y="1967696"/>
          <a:ext cx="6066134" cy="2736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Larissa Ribeiro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Guilherme Assis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Luísa Villela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Marcus Vinicius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Lucas Spreng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Mayara Alves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40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642224"/>
              </p:ext>
            </p:extLst>
          </p:nvPr>
        </p:nvGraphicFramePr>
        <p:xfrm>
          <a:off x="1835244" y="1944000"/>
          <a:ext cx="6878637" cy="387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Exibir página de recepção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Exibir página de Boas Vindas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Realizar login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73424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71130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51588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Guilherme de Assis Mello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Não tive dificuldades e não encontrei motivos para brigar com a Luísa.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802767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47357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 de Teste;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Banco Local: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 e Modelo Lógico;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2436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Cumprir os prazos com mais antecedência;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Melhorar o comportamento em sala de aula (muito barulho).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3200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94346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Larissa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Ribeiro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81111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Não cruzar as linhas MER do Banco de Dados Integrado.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98972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82043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Desenvolvimento do Banco de Dados Local: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MER, Modelo Lógico e Físico;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Banco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Formulário de alterações no Banco;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Conclusão do documento de Casos de Teste.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0751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210116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Melhorar o comportamento em sala de aula (muito barulho).</a:t>
            </a:r>
          </a:p>
        </p:txBody>
      </p:sp>
    </p:spTree>
    <p:extLst>
      <p:ext uri="{BB962C8B-B14F-4D97-AF65-F5344CB8AC3E}">
        <p14:creationId xmlns:p14="http://schemas.microsoft.com/office/powerpoint/2010/main" val="29751826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14992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Lucas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Spreng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81111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Cumprir os prazos de entrega.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Fazer o uso do banco de dados integrado.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Buscar nova biblioteca capaz de atender a necessidade dos gráficos (Gráficos + Filtragem por data).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30592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21232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Banco de Dados: Inserts;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Padronização com o MVC;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Conexão com o Banco de Dados no </a:t>
            </a:r>
            <a:r>
              <a:rPr lang="pt-BR" dirty="0" err="1">
                <a:solidFill>
                  <a:schemeClr val="accent1"/>
                </a:solidFill>
              </a:rPr>
              <a:t>php</a:t>
            </a:r>
            <a:r>
              <a:rPr lang="pt-BR" dirty="0">
                <a:solidFill>
                  <a:schemeClr val="accent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Busca e compreensão da biblioteca para gerar gráficos (inicialmente </a:t>
            </a:r>
            <a:r>
              <a:rPr lang="pt-BR" dirty="0" err="1">
                <a:solidFill>
                  <a:schemeClr val="accent1"/>
                </a:solidFill>
              </a:rPr>
              <a:t>ChartsJS</a:t>
            </a:r>
            <a:r>
              <a:rPr lang="pt-BR" dirty="0">
                <a:solidFill>
                  <a:schemeClr val="accent1"/>
                </a:solidFill>
              </a:rPr>
              <a:t>, mudando para </a:t>
            </a:r>
            <a:r>
              <a:rPr lang="pt-BR" dirty="0" err="1">
                <a:solidFill>
                  <a:schemeClr val="accent1"/>
                </a:solidFill>
              </a:rPr>
              <a:t>HighCharts</a:t>
            </a:r>
            <a:r>
              <a:rPr lang="pt-BR" dirty="0">
                <a:solidFill>
                  <a:schemeClr val="accent1"/>
                </a:solidFill>
              </a:rPr>
              <a:t>, com o uso do </a:t>
            </a:r>
            <a:r>
              <a:rPr lang="pt-BR" dirty="0" err="1">
                <a:solidFill>
                  <a:schemeClr val="accent1"/>
                </a:solidFill>
              </a:rPr>
              <a:t>HighStock</a:t>
            </a:r>
            <a:r>
              <a:rPr lang="pt-BR" dirty="0">
                <a:solidFill>
                  <a:schemeClr val="accent1"/>
                </a:solidFill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548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8"/>
            <a:ext cx="6879634" cy="41100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união e proatividade da turma como um todo, a fim de evitar e solucionar: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Mal funcionamento de questões supostamente já desenvolvidas (Ex: Banco Integrado).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de toda a parte de desenvolvimento em um mesmo projeto/conjunto de diretórios.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Compartilhamento das classes de modelos e controle na utilização do MVC.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4421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8"/>
            <a:ext cx="6879634" cy="411003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Adotar os mesmos padrões de desenvolvimento definidos por todos os desenvolvedores. Ex: PDO para as conexões ao Banco de Dados e MVC para estruturar todo o projeto.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Dar ouvidos a sugestões propostas pelo Breno e Luiz Ângelo para aprimoração do projeto. Ex: Modificação do template sugerida pelo Luiz Ângelo para maior ênfase do logo e possível uso da barra de navegação do bootstrap.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5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Correção do documento de Requisitos;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Correção no documento de Casos de Uso.</a:t>
            </a:r>
          </a:p>
        </p:txBody>
      </p:sp>
    </p:spTree>
    <p:extLst>
      <p:ext uri="{BB962C8B-B14F-4D97-AF65-F5344CB8AC3E}">
        <p14:creationId xmlns:p14="http://schemas.microsoft.com/office/powerpoint/2010/main" val="3156442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555335"/>
              </p:ext>
            </p:extLst>
          </p:nvPr>
        </p:nvGraphicFramePr>
        <p:xfrm>
          <a:off x="1835244" y="1944000"/>
          <a:ext cx="6878637" cy="4057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Recuperar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Senha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Validar Cadastro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Acessar página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 Dúvidas Frequentes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721558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072714"/>
              </p:ext>
            </p:extLst>
          </p:nvPr>
        </p:nvGraphicFramePr>
        <p:xfrm>
          <a:off x="1835244" y="1941420"/>
          <a:ext cx="6878637" cy="4180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Acessar Mapa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dos Estabelecimentos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Acessar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Sobre o IFSP e o Projeto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0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19497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Luísa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Villela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681111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Complexidade do documento de Caso de Teste.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316568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082043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 de Teste;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Banco Local: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 e Modelo Lógico;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Conclusão do Caso de Uso.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06308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Melhorar o comportamento em sala de aula (muito barulho).</a:t>
            </a:r>
          </a:p>
        </p:txBody>
      </p:sp>
    </p:spTree>
    <p:extLst>
      <p:ext uri="{BB962C8B-B14F-4D97-AF65-F5344CB8AC3E}">
        <p14:creationId xmlns:p14="http://schemas.microsoft.com/office/powerpoint/2010/main" val="163136834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001548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Marcus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Vinicius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5087" y="3379304"/>
            <a:ext cx="6273346" cy="302185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Prazos curtos.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Muito barulho. 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4421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24674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Desenvolvimento do Banco de Dados: Inserts;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Padronização em MVC;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Conexão com o Banco de Dados no PHP.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61987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1988048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Melhorar o comportamento em sala de aula (muito barulho).</a:t>
            </a:r>
          </a:p>
        </p:txBody>
      </p:sp>
    </p:spTree>
    <p:extLst>
      <p:ext uri="{BB962C8B-B14F-4D97-AF65-F5344CB8AC3E}">
        <p14:creationId xmlns:p14="http://schemas.microsoft.com/office/powerpoint/2010/main" val="231056875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Módulo 04 – Integrante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978577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Mayara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Pires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5087" y="3379304"/>
            <a:ext cx="6273346" cy="3021859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Complexidade do documento de Casos de Teste.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760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/>
              <a:t>Principais Atividades Desenvolvidas</a:t>
            </a:r>
            <a:endParaRPr lang="pt-BR" altLang="pt-BR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91375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 Banco de Dados Local: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MER, Modelo Lógico e Físico;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Banco de Dados;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Conclusão do documento de Casos de Teste.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9219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Melhorar o comportamento em sala de aula (muito barulho).</a:t>
            </a:r>
          </a:p>
        </p:txBody>
      </p:sp>
    </p:spTree>
    <p:extLst>
      <p:ext uri="{BB962C8B-B14F-4D97-AF65-F5344CB8AC3E}">
        <p14:creationId xmlns:p14="http://schemas.microsoft.com/office/powerpoint/2010/main" val="2831834594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04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984"/>
              </p:ext>
            </p:extLst>
          </p:nvPr>
        </p:nvGraphicFramePr>
        <p:xfrm>
          <a:off x="1820163" y="2304916"/>
          <a:ext cx="8128000" cy="2901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Guilherme de Assis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Larissa Ribeiro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77858"/>
                  </a:ext>
                </a:extLst>
              </a:tr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Lucas Spreng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11183"/>
                  </a:ext>
                </a:extLst>
              </a:tr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Luísa Vilela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Marcus Vinicius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509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Mayara Pires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6465"/>
              </p:ext>
            </p:extLst>
          </p:nvPr>
        </p:nvGraphicFramePr>
        <p:xfrm>
          <a:off x="1820163" y="5454548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                          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564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554205"/>
              </p:ext>
            </p:extLst>
          </p:nvPr>
        </p:nvGraphicFramePr>
        <p:xfrm>
          <a:off x="1835244" y="1944000"/>
          <a:ext cx="6878637" cy="4057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Acessar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Sobre Nós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Acessar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Fale Conosco (Contato)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Acessar Chat Síncrono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09485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27703"/>
              </p:ext>
            </p:extLst>
          </p:nvPr>
        </p:nvGraphicFramePr>
        <p:xfrm>
          <a:off x="1835244" y="1955739"/>
          <a:ext cx="6878637" cy="379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Editar Informações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Validar Edição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 E-mail / CPF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9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</a:t>
                      </a:r>
                      <a:r>
                        <a:rPr lang="pt-BR" sz="19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Comentários Repercutidos</a:t>
                      </a:r>
                      <a:endParaRPr lang="pt-BR" sz="19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Módulo 05 – Administrativo</a:t>
            </a:r>
          </a:p>
        </p:txBody>
      </p:sp>
    </p:spTree>
    <p:extLst>
      <p:ext uri="{BB962C8B-B14F-4D97-AF65-F5344CB8AC3E}">
        <p14:creationId xmlns:p14="http://schemas.microsoft.com/office/powerpoint/2010/main" val="40129692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REFINAMENTO DAS ATIVIDADES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700076"/>
              </p:ext>
            </p:extLst>
          </p:nvPr>
        </p:nvGraphicFramePr>
        <p:xfrm>
          <a:off x="4084865" y="220393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Elizandra</a:t>
                      </a:r>
                      <a:r>
                        <a:rPr lang="pt-BR" baseline="0" dirty="0"/>
                        <a:t> Nicolau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</a:t>
                      </a:r>
                      <a:r>
                        <a:rPr lang="pt-BR" baseline="0" dirty="0"/>
                        <a:t> Rehder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738726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 objetivo desta atividade (refinamento dos documentos do 1° bimestre), foi fazer algumas alterações necessárias nos documentos do 1° bimestre, como no documento de casos de uso.</a:t>
            </a:r>
          </a:p>
        </p:txBody>
      </p:sp>
    </p:spTree>
    <p:extLst>
      <p:ext uri="{BB962C8B-B14F-4D97-AF65-F5344CB8AC3E}">
        <p14:creationId xmlns:p14="http://schemas.microsoft.com/office/powerpoint/2010/main" val="3368856297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Atividades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MER (modelo entidade e relacionamento do módulo);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Dicionário de dados;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Diagrama de classes;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Documento do Planejamento de atividades;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Documento de Casos de Teste;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Casos de uso com integração no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967428141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BANCO DE DADOS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451340"/>
              </p:ext>
            </p:extLst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01</a:t>
                      </a:r>
                      <a:endParaRPr lang="pt-B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Amanda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Gustavo Moisés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Elizandra Nicolau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Ingrid Lima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Gabriel Rehder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Luiz Fernando </a:t>
                      </a:r>
                      <a:r>
                        <a:rPr lang="pt-BR" sz="18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Delchello</a:t>
                      </a:r>
                      <a:endParaRPr lang="pt-BR" sz="18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Winnie</a:t>
                      </a: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Cristina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37566"/>
              </p:ext>
            </p:extLst>
          </p:nvPr>
        </p:nvGraphicFramePr>
        <p:xfrm>
          <a:off x="2294646" y="5768323"/>
          <a:ext cx="6071142" cy="36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Winnie</a:t>
                      </a: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e Luiz Fernando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0684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384634"/>
            <a:ext cx="972007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DIAGRAMA DE ENTIDADE E RELACIOMENTO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2779870709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4" y="1"/>
            <a:ext cx="10743656" cy="67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1701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LÓGICO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1166410937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"/>
            <a:ext cx="11672720" cy="650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73831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FÍSICO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32104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634582"/>
              </p:ext>
            </p:extLst>
          </p:nvPr>
        </p:nvGraphicFramePr>
        <p:xfrm>
          <a:off x="1835244" y="1944000"/>
          <a:ext cx="6878637" cy="387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Ranking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Exibir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Página do Administrador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Visualizar Gráficos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445567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123690"/>
              </p:ext>
            </p:extLst>
          </p:nvPr>
        </p:nvGraphicFramePr>
        <p:xfrm>
          <a:off x="1835244" y="1939622"/>
          <a:ext cx="6878637" cy="345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Exibir Página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do Moderador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Verificar Permissão para Logar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pt-BR" sz="19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1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"/>
          <a:stretch/>
        </p:blipFill>
        <p:spPr>
          <a:xfrm>
            <a:off x="284571" y="240631"/>
            <a:ext cx="4406884" cy="5982903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18" y="200437"/>
            <a:ext cx="5448780" cy="59538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"/>
          <a:stretch/>
        </p:blipFill>
        <p:spPr>
          <a:xfrm>
            <a:off x="7007993" y="240631"/>
            <a:ext cx="5794631" cy="60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5586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DICIONÁRIO DE DADOS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381683329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ADMINISTRADORES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546193"/>
              </p:ext>
            </p:extLst>
          </p:nvPr>
        </p:nvGraphicFramePr>
        <p:xfrm>
          <a:off x="1210563" y="2146647"/>
          <a:ext cx="8127999" cy="3117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Administrador.Chave primária da Tabela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ADM_NOME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e Sobrenome do Administrador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656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ADM_E-MAIL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E-mail do administrador.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754357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ADMINISTRADORES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78659"/>
              </p:ext>
            </p:extLst>
          </p:nvPr>
        </p:nvGraphicFramePr>
        <p:xfrm>
          <a:off x="1210563" y="2146647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ADM_SENHA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TEXTO(30)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Senha do administrador, para logar no site.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ADM_ULTIMA_VISITA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Salva no banco de dados a data e hora do ultimo login do Administrador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ADM_DATA_REGISTRO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Insere no banco de dados a data de registro do Administrador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537195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</a:t>
            </a:r>
            <a:r>
              <a:rPr lang="pt-BR" altLang="pt-BR" sz="2800" dirty="0"/>
              <a:t>HISTORICO_ACESSO_ADMINISTRADORES</a:t>
            </a:r>
            <a:endParaRPr lang="pt-BR" alt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53994"/>
              </p:ext>
            </p:extLst>
          </p:nvPr>
        </p:nvGraphicFramePr>
        <p:xfrm>
          <a:off x="1210563" y="2146647"/>
          <a:ext cx="8127999" cy="31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ADM_SENHA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TEXTO(30)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Senha do administrador, para logar no site.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ADM_ULTIMA_VISITA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Salva no banco de dados a data e hora do ultimo login do Administrador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ADM_DATA_REGISTRO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Insere no banco de dados a data de registro do Administrador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712197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</a:t>
            </a:r>
            <a:r>
              <a:rPr lang="pt-BR" altLang="pt-BR" sz="2800" dirty="0"/>
              <a:t>HISTORICO_ACESSO_ADMINISTRADORES</a:t>
            </a:r>
            <a:endParaRPr lang="pt-BR" alt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63026"/>
              </p:ext>
            </p:extLst>
          </p:nvPr>
        </p:nvGraphicFramePr>
        <p:xfrm>
          <a:off x="1210563" y="2146647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histórico de acesso do Administrador.Chave primária da Tabela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HIS_DATA_ULTIMO_ACESSO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de todos os acessos do Administrador.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139946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</a:t>
            </a:r>
            <a:r>
              <a:rPr lang="pt-BR" altLang="pt-BR" sz="2800" dirty="0"/>
              <a:t>HISTORICO_ACESSO_ADMINISTRADORES</a:t>
            </a:r>
            <a:endParaRPr lang="pt-BR" alt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964155"/>
              </p:ext>
            </p:extLst>
          </p:nvPr>
        </p:nvGraphicFramePr>
        <p:xfrm>
          <a:off x="1210563" y="2146647"/>
          <a:ext cx="8127999" cy="278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HIS_PLATAFORMA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Salva o tipo de plataforma que o Administrador utilizou para acessar o site.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Administrador. Chave estrangeira da Tabela ADMINISTRADORES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617042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CONTATOS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89339"/>
              </p:ext>
            </p:extLst>
          </p:nvPr>
        </p:nvGraphicFramePr>
        <p:xfrm>
          <a:off x="1210563" y="2146647"/>
          <a:ext cx="8127999" cy="427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Contato. Chave primária da tabela.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CON_ASSUNTO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Assunto do contato do consumidor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CON_DATA_HORA_ENVIO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do envio do e-mail do consumidor.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CON_DATA_HORA_RESPOSTA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da resposta do e-mail do consumidor.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CON_TEXTO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Texto contendo as duvidas do usuário.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546558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CONTATOS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04127"/>
              </p:ext>
            </p:extLst>
          </p:nvPr>
        </p:nvGraphicFramePr>
        <p:xfrm>
          <a:off x="1210563" y="2146647"/>
          <a:ext cx="8127999" cy="425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CON_RESPONDIDO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 princípio recebe valor falso (false) após ser respondido passa a receber valor verdadeiro (true)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consumidor. Chave estrangeira da Tabela CONSUMIDORES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Administrador. Chave estrangeira da Tabela ADMINISTRADORES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233776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CONSUMIDORES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08887"/>
              </p:ext>
            </p:extLst>
          </p:nvPr>
        </p:nvGraphicFramePr>
        <p:xfrm>
          <a:off x="1210563" y="2146647"/>
          <a:ext cx="8127999" cy="256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Consumidor.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COS_NOME_CONTATO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COS_E-MAIL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E-mail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47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402783"/>
              </p:ext>
            </p:extLst>
          </p:nvPr>
        </p:nvGraphicFramePr>
        <p:xfrm>
          <a:off x="2241496" y="18787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Jéssica Fernandes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Kémily Ramiro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Camila Tódero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Rodne Wilson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160171487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PUNICOES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59429"/>
              </p:ext>
            </p:extLst>
          </p:nvPr>
        </p:nvGraphicFramePr>
        <p:xfrm>
          <a:off x="1210563" y="2146647"/>
          <a:ext cx="8127999" cy="293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punição.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PUN_DATA_HORA_PUNICAO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da punição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PUN_MOTIVO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Motivo da Punição.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538580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PUNICOES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44412"/>
              </p:ext>
            </p:extLst>
          </p:nvPr>
        </p:nvGraphicFramePr>
        <p:xfrm>
          <a:off x="1210563" y="2146647"/>
          <a:ext cx="8127999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PUN_DURACAO_PUNICAO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Punição (em horas), do consumidor.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COS_ID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punição. Chave estrangeira da tabela CONSUMIDORES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45693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</a:t>
            </a:r>
            <a:r>
              <a:rPr lang="pt-BR" altLang="pt-BR" sz="2800" dirty="0"/>
              <a:t>NOTIFICACOES_ADMINISTRADORES</a:t>
            </a:r>
            <a:endParaRPr lang="pt-BR" alt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2120"/>
              </p:ext>
            </p:extLst>
          </p:nvPr>
        </p:nvGraphicFramePr>
        <p:xfrm>
          <a:off x="1210563" y="2146647"/>
          <a:ext cx="8127999" cy="3608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NOT_DATA_HORA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da notificação pro Administrador.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NOT_TITULO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Titulo da notificação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319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notificação. Chave primária da tabela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319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punição. Chave estrangeira da tabela TIPOS_NOTIFICACOES.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32849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65697"/>
              </p:ext>
            </p:extLst>
          </p:nvPr>
        </p:nvGraphicFramePr>
        <p:xfrm>
          <a:off x="1210563" y="2146647"/>
          <a:ext cx="8127999" cy="425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REC_ID_RECLAMACAO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reclamação.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REC_AUTORIZADO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 princípio recebe valor falso (false) após ser autorizado passa a receber valor verdadeiro(true)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REC_RESPONDIDA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 princípio recebe valor falso (false) após ser respondida passa a receber valor verdadeiro(true)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12983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75397"/>
              </p:ext>
            </p:extLst>
          </p:nvPr>
        </p:nvGraphicFramePr>
        <p:xfrm>
          <a:off x="1210563" y="2146647"/>
          <a:ext cx="8127999" cy="321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2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REC_MOTIVO_EXCLUSAO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Motivo da exclusão.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REC_DATA_HORA_AUTORIZACAO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da autorização da reclamação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REC_TITULO_RECLAMACAO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Titulo da reclamação.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2837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557782"/>
              </p:ext>
            </p:extLst>
          </p:nvPr>
        </p:nvGraphicFramePr>
        <p:xfrm>
          <a:off x="1210563" y="2146647"/>
          <a:ext cx="8127999" cy="403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926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REC_LINK_IMAGEM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Link da imagem.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da reclamação.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notificação. Chave estrangeira da tabela NOTIFICACOES_ADMINISTRADORES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Administrador. Chave estrangeira da Tabela ADMINISTRADORES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90338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TIPOS_NOTIFICACOES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06830"/>
              </p:ext>
            </p:extLst>
          </p:nvPr>
        </p:nvGraphicFramePr>
        <p:xfrm>
          <a:off x="1210563" y="2146646"/>
          <a:ext cx="8127999" cy="2258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187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279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 tipo de notificação.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79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TPN_DESCRICAO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do tipo de notificação.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101645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DENUNCIA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7155"/>
              </p:ext>
            </p:extLst>
          </p:nvPr>
        </p:nvGraphicFramePr>
        <p:xfrm>
          <a:off x="1210563" y="2146647"/>
          <a:ext cx="8127999" cy="3701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2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denuncia. Chave primária da tabela.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DEN_AUTORIZADO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 princípio recebe valor falso (false) após ser autorizado passa a receber valor verdadeiro(true)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DEN_JUSTIFICATIVA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Justificativa da denuncia.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724629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DENUNCIA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5783"/>
              </p:ext>
            </p:extLst>
          </p:nvPr>
        </p:nvGraphicFramePr>
        <p:xfrm>
          <a:off x="1210563" y="2146647"/>
          <a:ext cx="8127999" cy="4141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2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DEN_MOTIVO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Motivo da denuncia selecionado através de um checkbox.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DEN_DATA_HORA_AUTORIZAZAO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DATETIME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e hora da autorização da denuncia.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DEN_STATUS_APROVACAO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 princípio recebe valor falso (false) após ser autorizado passa a receber valor verdadeiro(true)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625595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DENUNCIA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00243"/>
              </p:ext>
            </p:extLst>
          </p:nvPr>
        </p:nvGraphicFramePr>
        <p:xfrm>
          <a:off x="1210563" y="2146647"/>
          <a:ext cx="8127999" cy="2049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INTEGER(10)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 notificação. Chave estrangeira da tabela NOTIFICACOES_ADMINISTRADORES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857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25182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página de recepção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testar se as informações exibidas nessa página estão corretas com as que devem estar sendo exibidas.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9617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65270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906600938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TIPOS_CRITERIOS_RECLAMACOES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8819"/>
              </p:ext>
            </p:extLst>
          </p:nvPr>
        </p:nvGraphicFramePr>
        <p:xfrm>
          <a:off x="1210563" y="2146647"/>
          <a:ext cx="8127999" cy="344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2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TCR_ID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dos tipos de critérios de reclamações. Chave primaria.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REC_ID_RECLAMACOES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das reclamações. Chave primária.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2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TPR_ID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dos tipos de reclamações da tabela. Chave primaria.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561988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TIPOS_RECLAMACOES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18161"/>
              </p:ext>
            </p:extLst>
          </p:nvPr>
        </p:nvGraphicFramePr>
        <p:xfrm>
          <a:off x="1210563" y="2146647"/>
          <a:ext cx="8127999" cy="234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2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TPR_CATEGORIA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Descrição dos tipos de reclamações.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TPR_ID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das reclamações. Chave primária.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46223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ENTIDADE: TIPOS_PRODUTOS_SERVICOS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28430"/>
              </p:ext>
            </p:extLst>
          </p:nvPr>
        </p:nvGraphicFramePr>
        <p:xfrm>
          <a:off x="1210563" y="2146647"/>
          <a:ext cx="8127999" cy="24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DOMÍNIO</a:t>
                      </a:r>
                      <a:r>
                        <a:rPr lang="pt-BR" sz="18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(tamanho)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DESCRIÇÃO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2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PRS_PRODUTOS_SERVICOS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Tipos de produtos e  serviços do admiministrador.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6590"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PRS_ID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</a:p>
                  </a:txBody>
                  <a:tcPr marL="54000" marR="54000" marT="7620" marB="0" anchor="ctr"/>
                </a:tc>
                <a:tc>
                  <a:txBody>
                    <a:bodyPr/>
                    <a:lstStyle/>
                    <a:p>
                      <a:pPr marL="0" lvl="0" algn="ctr" defTabSz="4572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pt-BR" sz="1600" u="none" strike="noStrike" kern="12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Código dos tipos de produtos e serviços do administrador. Chave primária.</a:t>
                      </a:r>
                    </a:p>
                  </a:txBody>
                  <a:tcPr marL="54000" marR="5400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98862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DIAGRAMA DE CLASSE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73180"/>
              </p:ext>
            </p:extLst>
          </p:nvPr>
        </p:nvGraphicFramePr>
        <p:xfrm>
          <a:off x="4084865" y="2203938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</a:t>
                      </a:r>
                      <a:r>
                        <a:rPr lang="pt-BR" baseline="0" dirty="0"/>
                        <a:t> Rehder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Ingrid Lima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 err="1"/>
                        <a:t>Winnie</a:t>
                      </a:r>
                      <a:r>
                        <a:rPr lang="pt-BR" dirty="0"/>
                        <a:t> Cristina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99920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876" y="228600"/>
            <a:ext cx="12353674" cy="6629400"/>
          </a:xfrm>
        </p:spPr>
      </p:pic>
    </p:spTree>
    <p:extLst>
      <p:ext uri="{BB962C8B-B14F-4D97-AF65-F5344CB8AC3E}">
        <p14:creationId xmlns:p14="http://schemas.microsoft.com/office/powerpoint/2010/main" val="3623349474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1803569" y="10274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dirty="0"/>
              <a:t>Desenvolvimento</a:t>
            </a:r>
            <a:endParaRPr lang="pt-BR" alt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160589"/>
            <a:ext cx="4758266" cy="469741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Código responsável pela edição da categoria do tipo de reclamação, mudando dados do formulário dinamicamente com </a:t>
            </a:r>
            <a:r>
              <a:rPr lang="pt-BR" sz="2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pt-BR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e na submissão verificando dados repetidos e campos em branco.</a:t>
            </a: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pt-BR" sz="2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645582" y="5597072"/>
          <a:ext cx="4790018" cy="37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r>
                        <a:rPr lang="pt-BR" dirty="0"/>
                        <a:t>Quantificação</a:t>
                      </a:r>
                      <a:r>
                        <a:rPr lang="pt-BR" baseline="0" dirty="0"/>
                        <a:t> de linhas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5297" t="51358" r="44942" b="24092"/>
          <a:stretch/>
        </p:blipFill>
        <p:spPr>
          <a:xfrm>
            <a:off x="5611835" y="4354655"/>
            <a:ext cx="6454917" cy="179131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672" y="1064703"/>
            <a:ext cx="6517080" cy="10134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750" y="1064703"/>
            <a:ext cx="6518002" cy="2923737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750" y="1023683"/>
            <a:ext cx="6517080" cy="41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170159"/>
              </p:ext>
            </p:extLst>
          </p:nvPr>
        </p:nvGraphicFramePr>
        <p:xfrm>
          <a:off x="1559519" y="2106407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</a:t>
                      </a:r>
                      <a:r>
                        <a:rPr lang="pt-BR" baseline="0" dirty="0"/>
                        <a:t> Rehder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Ingrid Lima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 err="1"/>
                        <a:t>Winnie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746298"/>
              </p:ext>
            </p:extLst>
          </p:nvPr>
        </p:nvGraphicFramePr>
        <p:xfrm>
          <a:off x="5613360" y="2106407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 – GRUPO</a:t>
                      </a:r>
                      <a:r>
                        <a:rPr lang="pt-BR" baseline="0" dirty="0"/>
                        <a:t> 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Elizandra Nicolau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Luiz Fernando </a:t>
                      </a:r>
                      <a:r>
                        <a:rPr lang="pt-BR" dirty="0" err="1"/>
                        <a:t>Delchello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Gustavo Moisés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461955"/>
              </p:ext>
            </p:extLst>
          </p:nvPr>
        </p:nvGraphicFramePr>
        <p:xfrm>
          <a:off x="1559519" y="5707319"/>
          <a:ext cx="74300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044">
                  <a:extLst>
                    <a:ext uri="{9D8B030D-6E8A-4147-A177-3AD203B41FA5}">
                      <a16:colId xmlns:a16="http://schemas.microsoft.com/office/drawing/2014/main" val="4131417626"/>
                    </a:ext>
                  </a:extLst>
                </a:gridCol>
                <a:gridCol w="3715044">
                  <a:extLst>
                    <a:ext uri="{9D8B030D-6E8A-4147-A177-3AD203B41FA5}">
                      <a16:colId xmlns:a16="http://schemas.microsoft.com/office/drawing/2014/main" val="2798122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 Amanda</a:t>
                      </a:r>
                      <a:r>
                        <a:rPr lang="pt-BR" baseline="0" dirty="0"/>
                        <a:t> Souza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70486"/>
                  </a:ext>
                </a:extLst>
              </a:tr>
            </a:tbl>
          </a:graphicData>
        </a:graphic>
      </p:graphicFrame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/>
              <a:t>PLANEJAMENTO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225954292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887980"/>
              </p:ext>
            </p:extLst>
          </p:nvPr>
        </p:nvGraphicFramePr>
        <p:xfrm>
          <a:off x="1835244" y="1944000"/>
          <a:ext cx="6878637" cy="4057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Inserir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Tipos de Estabelecimento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099930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835356"/>
              </p:ext>
            </p:extLst>
          </p:nvPr>
        </p:nvGraphicFramePr>
        <p:xfrm>
          <a:off x="1835244" y="1944000"/>
          <a:ext cx="6878637" cy="4057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Inserir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Tipos de Estabelecimento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10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/>
          </p:nvPr>
        </p:nvGraphicFramePr>
        <p:xfrm>
          <a:off x="1835244" y="1944000"/>
          <a:ext cx="6878637" cy="4057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Inserir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Tipos de Estabelecimento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1"/>
          <p:cNvGraphicFramePr>
            <a:graphicFrameLocks/>
          </p:cNvGraphicFramePr>
          <p:nvPr>
            <p:extLst/>
          </p:nvPr>
        </p:nvGraphicFramePr>
        <p:xfrm>
          <a:off x="1835244" y="1944000"/>
          <a:ext cx="6878637" cy="4057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Reclamação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 Tipos de Reclamações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Inserir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Tipos de Reclamações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1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542373"/>
              </p:ext>
            </p:extLst>
          </p:nvPr>
        </p:nvGraphicFramePr>
        <p:xfrm>
          <a:off x="1835244" y="1944000"/>
          <a:ext cx="6878637" cy="452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Produtos e Serviços Oferecidos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Editar Tipos de Produtos e Serviços Oferecidos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Tipos de Produtos e Serviços Oferecidos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201975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1827959"/>
              </p:ext>
            </p:extLst>
          </p:nvPr>
        </p:nvGraphicFramePr>
        <p:xfrm>
          <a:off x="1835243" y="1944000"/>
          <a:ext cx="6878637" cy="398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07206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74950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Produtos e Serviços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1972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 Tipos de Produtos e Serviços</a:t>
                      </a:r>
                    </a:p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5451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3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Inserir Tipos de Produtos e Serviços</a:t>
                      </a:r>
                    </a:p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600342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22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08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21990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página de Boas Vindas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 Caso de Teste irá testar se a página de Boas Vindas exibirá as informações e dados correspondentes ao tipo de usuário que está a acessando.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4475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032110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2.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472686251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/>
          </p:nvPr>
        </p:nvGraphicFramePr>
        <p:xfrm>
          <a:off x="1835244" y="1944000"/>
          <a:ext cx="6878637" cy="452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993977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2292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Atualizar Tipos de Produtos e Serviços Oferecidos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1683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Editar Tipos de Produtos e Serviços Oferecidos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06085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79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Tipos de Produtos e Serviços Oferecidos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30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6838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1"/>
          <p:cNvGraphicFramePr>
            <a:graphicFrameLocks/>
          </p:cNvGraphicFramePr>
          <p:nvPr>
            <p:extLst/>
          </p:nvPr>
        </p:nvGraphicFramePr>
        <p:xfrm>
          <a:off x="1835243" y="1944000"/>
          <a:ext cx="6878637" cy="398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1022425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94933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Tornar Administrador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316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Editar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Usuário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17707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77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Excluir Usuário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78557"/>
                  </a:ext>
                </a:extLst>
              </a:tr>
              <a:tr h="208854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30">
                <a:tc v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3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716998"/>
              </p:ext>
            </p:extLst>
          </p:nvPr>
        </p:nvGraphicFramePr>
        <p:xfrm>
          <a:off x="1835244" y="1943998"/>
          <a:ext cx="6878637" cy="40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81994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5715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Controlar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Autorização das Respostas de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Enviar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e-mail Resposta de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71304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582574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834455"/>
              </p:ext>
            </p:extLst>
          </p:nvPr>
        </p:nvGraphicFramePr>
        <p:xfrm>
          <a:off x="1835244" y="1943998"/>
          <a:ext cx="6878637" cy="367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1063328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0760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Controlar Autorização de Reclamação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Enviar e-mail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44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19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/>
          </p:nvPr>
        </p:nvGraphicFramePr>
        <p:xfrm>
          <a:off x="1835244" y="1943998"/>
          <a:ext cx="6878637" cy="40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81994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5715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Controlar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Autorização das Respostas de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Enviar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e-mail Resposta de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71304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1"/>
          <p:cNvGraphicFramePr>
            <a:graphicFrameLocks/>
          </p:cNvGraphicFramePr>
          <p:nvPr>
            <p:extLst/>
          </p:nvPr>
        </p:nvGraphicFramePr>
        <p:xfrm>
          <a:off x="1835244" y="1943998"/>
          <a:ext cx="6878637" cy="367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1063328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0760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Controlar Autorização de Reclamação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Enviar e-mail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Reclamação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44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45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766775"/>
              </p:ext>
            </p:extLst>
          </p:nvPr>
        </p:nvGraphicFramePr>
        <p:xfrm>
          <a:off x="1835244" y="1943998"/>
          <a:ext cx="6878637" cy="40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81994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5715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Caixa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 Pesquisa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Enviar Respostas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 Dúvidas (Fale-Conosco)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71304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71586"/>
              </p:ext>
            </p:extLst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119461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PLANEJAMENTO</a:t>
            </a: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/>
          </p:nvPr>
        </p:nvGraphicFramePr>
        <p:xfrm>
          <a:off x="1835244" y="1943998"/>
          <a:ext cx="6878637" cy="4083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881994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5715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Caixa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 Pesquisa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Enviar Respostas</a:t>
                      </a:r>
                      <a:r>
                        <a:rPr lang="pt-BR" sz="2000" kern="1200" baseline="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de Dúvidas (Fale-Conosco)</a:t>
                      </a:r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1</a:t>
                      </a: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71304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6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2712772" y="6136683"/>
          <a:ext cx="4790018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3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Prevista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1"/>
          <p:cNvGraphicFramePr>
            <a:graphicFrameLocks/>
          </p:cNvGraphicFramePr>
          <p:nvPr>
            <p:extLst/>
          </p:nvPr>
        </p:nvGraphicFramePr>
        <p:xfrm>
          <a:off x="1835244" y="1958161"/>
          <a:ext cx="6878637" cy="367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879">
                  <a:extLst>
                    <a:ext uri="{9D8B030D-6E8A-4147-A177-3AD203B41FA5}">
                      <a16:colId xmlns:a16="http://schemas.microsoft.com/office/drawing/2014/main" val="3283986412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46869851"/>
                    </a:ext>
                  </a:extLst>
                </a:gridCol>
                <a:gridCol w="2292879">
                  <a:extLst>
                    <a:ext uri="{9D8B030D-6E8A-4147-A177-3AD203B41FA5}">
                      <a16:colId xmlns:a16="http://schemas.microsoft.com/office/drawing/2014/main" val="1726421011"/>
                    </a:ext>
                  </a:extLst>
                </a:gridCol>
              </a:tblGrid>
              <a:tr h="1063328"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ITERAÇÃO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CASOS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RESPONSÁVEL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854435"/>
                  </a:ext>
                </a:extLst>
              </a:tr>
              <a:tr h="107601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Punir Consumidor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Grupo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125042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50712"/>
                  </a:ext>
                </a:extLst>
              </a:tr>
              <a:tr h="43441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20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440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CASOS DE TESTE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722106"/>
              </p:ext>
            </p:extLst>
          </p:nvPr>
        </p:nvGraphicFramePr>
        <p:xfrm>
          <a:off x="1890305" y="2334567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Ingrid Lima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Elizandra Nicolau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Amanda Souza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540770"/>
              </p:ext>
            </p:extLst>
          </p:nvPr>
        </p:nvGraphicFramePr>
        <p:xfrm>
          <a:off x="5944145" y="2334567"/>
          <a:ext cx="3376247" cy="2754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Gustavo Moisés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</a:t>
                      </a:r>
                      <a:r>
                        <a:rPr lang="pt-BR" baseline="0" dirty="0"/>
                        <a:t> Rehder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038895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66342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Estabelecimentos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modificar a área de atuação do estabelecimento.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085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434058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55782940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30218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Estabelecimentos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excluir a área de atuação dos estabelecimentos.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37069344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18598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Estabelecimentos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adicionar uma nova área de atuação dos estabelecimento.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393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77487942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818992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Reclamações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atualizar o tipo de reclamação, como, “Mal atendimento”.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5053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607307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77766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irá testar se ao clicar em “Cadastrar-se” irá abrir o pop-up, se exibirá a mensagem de erro caso algum campo obrigatório fique em branco, se será exibidos os campos que devem ser preenchidos e se ao escolher o arquivo para a foto de perfil será aberto o explorador de arquivos no computador.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71895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45337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3.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427458653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17108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Reclamações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excluir o tipo de reclamação das opções.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4261038970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78506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Reclamações</a:t>
                      </a:r>
                      <a:endParaRPr lang="pt-BR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será responsável por adicionar uma nova opção de reclamação.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27979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705974235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2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CASOS DE USO COM ITERAÇÃO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2041366256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87444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Aparecer um Pop-Up com um Formulário para a alteração de categoria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1175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95241432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Atualizar o tipo de reclamação e recarregar a página com os dados atualizados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38904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85894059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Ocultar o Pop-Up e cancelar a operação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102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699637627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Exibir um Pop-Up com mensagem de que campos estão em branco, impedindo a alteração.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3280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88174261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Exibir mensagem de erro se o Administrador inserir um campo já existente.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60180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51700319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4127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Aparecer um pop-up para confirmar a exclusão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87145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681719301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Remover o tipo de reclamação selecionado da tabela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46433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87764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668016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Verificação de pop-up, se será direcionado para página correta, se nenhum campo obrigatório está podendo ficar em branco, verificar se o e-mail e senha conferem com de algum usuário já cadastrado.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90680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880654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29/06/2017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4.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832437080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Ocultar o pop-up e cancelar a operação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022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501634031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Exibir um pop-up com uma mensagem de erro, quando um Tipo de Reclamação possuir reclamações vinculadas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6156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166595703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431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Exibir um pop-up para adicionar um novo tipo de reclamação.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79195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70131301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Atualizar a tabela com a nova categoria inserida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446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71318823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Ocultar o pop-up quando clicado em cancelar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2240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664777166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Exibir um pop-up alertando que algum campo está em branco.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146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735452561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Reclamação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Exibir um pop-up alertando que o tipo de reclamação já existe.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1771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108981443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71316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clicado em “Estabelecimentos” no sub-menu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16120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135093579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71316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selecionado “Procurar”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3457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802885108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clicar em “+ Adicionar”.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82652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979791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19234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Recuperar senha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Caso de Teste irá verificar se o usuário terá a opção de recuperar sua senha, se o campo e-mail for deixado em branco não será possível finalizar a ação, verificar se o e-mail inserido é válido e se quando clicar em confirmar se será enviado uma nova senha em seu e-mail, por e-mail.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0188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339108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5.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739909107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clicar em “mostrar registros“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8330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304766792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Clicado em ordenação por id e categoria.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0496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64169871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Clicar em navegação de páginas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6482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46844247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0138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clicar em “+adicionar”.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3012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20917207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277833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clicado em “+Adicionar”.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4233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860762013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94439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administrador não preencher o campo. 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17104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483084938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8469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administrador inserir um tipo de estabelecimento já existente.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946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549933406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20642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administrador inserir um tipo de estabelecimento já existente.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93313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223926220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Clicado em ordenação por id e categoria.</a:t>
            </a:r>
          </a:p>
          <a:p>
            <a:pPr algn="ctr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9946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631089350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Clicar em navegação de paginas.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1390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56586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4952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Validar cadastro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foi enviado um link por e-mail no e-mail do usuário que se cadastrou no portal, e se ele foi até seu e-mail e validou seu cadastro clicando no link.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51309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40413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6.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542578235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administrador atualizar, se ele colocar o nome de um tipo de estabelecimento já existente.</a:t>
            </a:r>
          </a:p>
          <a:p>
            <a:pPr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6560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325922618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4358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Selecionar “X” na tabela Ações das categorias do Estabelecimento.</a:t>
            </a:r>
          </a:p>
          <a:p>
            <a:pPr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834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8849046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clicado em “Confirmar”.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2739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361695985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Quando selecionado “Cancelar”.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8009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333798166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Estabelecimento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Caso haja estabelecimentos cadastrados no Tipo de Estabelecimento que está sendo excluído.</a:t>
            </a:r>
          </a:p>
          <a:p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9469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131164557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707143"/>
              </p:ext>
            </p:extLst>
          </p:nvPr>
        </p:nvGraphicFramePr>
        <p:xfrm>
          <a:off x="1097123" y="2215184"/>
          <a:ext cx="8918231" cy="401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596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2041797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Testes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Falhas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Sucessos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Gerenciar tipos de estabelecimento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Inserir tipos de estabelecimento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Estabelecimento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Excluir Tipos de Estabelecimento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Atualizar tipos de reclamações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RESUMO DOS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530377794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210563" y="231333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Cadastrar</a:t>
                      </a:r>
                      <a:r>
                        <a:rPr lang="pt-BR" baseline="0" dirty="0"/>
                        <a:t> Página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3236793" y="3079689"/>
          <a:ext cx="4075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Botão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1210563" y="384604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</a:t>
                      </a:r>
                      <a:r>
                        <a:rPr lang="pt-BR" baseline="0" dirty="0"/>
                        <a:t> Uso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Cadastrar</a:t>
                      </a:r>
                      <a:r>
                        <a:rPr lang="pt-BR" baseline="0" dirty="0"/>
                        <a:t> Página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/>
          </p:nvPr>
        </p:nvGraphicFramePr>
        <p:xfrm>
          <a:off x="3236793" y="4612397"/>
          <a:ext cx="4075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Botão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7727217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05 – ADMINISTRATIVO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258457"/>
              </p:ext>
            </p:extLst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Amanda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Gustavo Henrique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Elizandra Nicolau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Ingrid Lima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Gabriel Rehder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Luiz Fernando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Winnie Cristina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40543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68018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Amanda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Caroline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Neste bimestre não houve dificuldades.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892096040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Kanbam e Redmine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das atividades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1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BANCO DE DADOS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dirty="0"/>
                        <a:t>MÓDULO</a:t>
                      </a:r>
                      <a:r>
                        <a:rPr lang="pt-BR" sz="1800" baseline="0" dirty="0"/>
                        <a:t> 01</a:t>
                      </a:r>
                      <a:endParaRPr lang="pt-BR" sz="1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Jéssica Fernandez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Kémily Ramiro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Camila Tódero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Rodne Wilson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2294646" y="5768323"/>
          <a:ext cx="6071142" cy="36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5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83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Responsáveis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e Camila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027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9968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página de Dúvidas Frequentes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direcionamento do clicar em “Dúvidas” no menu está correto, verificar se no final da página está contido o link para, caso o usuário queira, ser direcionado para página onde possa entrar em contato.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30948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45026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7.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88378938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sugestões, pois o grupo trabalhou de forma adequada este bimestre.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040021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677972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Elizandra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Neste bimestre não houve dificuldades.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49815125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099571"/>
            <a:ext cx="7281358" cy="405970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Kanbam e Redmine (vale ressaltar que foi para ajudar o responsável)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das atividades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 das atividades.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4456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 no momento, pois o grupo cooperou e trabalhou em equipe.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57992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688382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Não houve dificuldades.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646975328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Redmine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 Planejamento das atividades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10364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755304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059448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Luiz 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59" y="3257006"/>
            <a:ext cx="6273574" cy="3325805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Cardinalidade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Fazer tarefa de outros integrantes do Módulo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462038339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071647" y="2062070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de dados.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das atividades.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20114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46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7902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Mapa de Estabelecimentos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direcionamento da página está correto.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75042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934892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8.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59296054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87469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Winnie Cristina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591613" y="3413761"/>
            <a:ext cx="6273574" cy="296875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Não houve dificuldades.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965178939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1888768" y="2123030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de dados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Mer.(modelo entidade e relacionamento)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 de teste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das atividades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83859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Não há sugestões.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53214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27809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Gustavo Henrique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344092"/>
            <a:ext cx="6273574" cy="304713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Utilização de </a:t>
            </a:r>
            <a:r>
              <a:rPr lang="pt-BR" dirty="0" err="1">
                <a:solidFill>
                  <a:schemeClr val="accent1"/>
                </a:solidFill>
              </a:rPr>
              <a:t>JavaScript</a:t>
            </a:r>
            <a:r>
              <a:rPr lang="pt-BR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908746660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Auxilio na elaboração do Banco de Dados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Casos de Uso.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Implementação modelo MVC.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de atividades.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Auxilio à outros desenvolvedores.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12864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Nada a declarar!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12346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Rehder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Inserção no PDO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3946439364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Saindo protótipo para modelo funcional do tipos de estabelecimento contendo adicional, editar e “excluir” as categorias inseridas.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Ajuste nas documentos caso de teste, caso de uso, refinamento, banco de dados e diagrama de classe.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421540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accent1"/>
                </a:solidFill>
              </a:rPr>
              <a:t>Nada a declarar!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01685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24128" y="1011858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Módulo 05 – Notas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35818"/>
              </p:ext>
            </p:extLst>
          </p:nvPr>
        </p:nvGraphicFramePr>
        <p:xfrm>
          <a:off x="1820163" y="230491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Nomes dos 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Notas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Elizandra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3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Gabriel</a:t>
                      </a:r>
                      <a:r>
                        <a:rPr lang="pt-BR" sz="18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R.</a:t>
                      </a:r>
                      <a:endParaRPr lang="pt-B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1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Gustavo Moisés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Luiz 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Winnie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76688"/>
              </p:ext>
            </p:extLst>
          </p:nvPr>
        </p:nvGraphicFramePr>
        <p:xfrm>
          <a:off x="1820163" y="5549360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88003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79863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 do Módulo: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25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564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65360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sobre o IFSP e o Projeto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as informações se encontram no final do rodapé e quando o usuário clicar em “Saiba mais” será direcionado para uma página onde contenha mais informações sobre o projeto.</a:t>
            </a:r>
          </a:p>
          <a:p>
            <a:pPr algn="ctr"/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5891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09467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28/08/2017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9.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358171387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931" y="3269059"/>
            <a:ext cx="6938127" cy="1646302"/>
          </a:xfrm>
        </p:spPr>
        <p:txBody>
          <a:bodyPr>
            <a:normAutofit/>
          </a:bodyPr>
          <a:lstStyle/>
          <a:p>
            <a:r>
              <a:rPr lang="pt-BR" sz="3600" dirty="0"/>
              <a:t>Apresentação Bimestral de PDS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3" y="1735704"/>
            <a:ext cx="6780415" cy="24893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23786" y="3670841"/>
            <a:ext cx="6938127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dirty="0"/>
              <a:t>Banco de Dados Integrado</a:t>
            </a:r>
          </a:p>
        </p:txBody>
      </p:sp>
    </p:spTree>
    <p:extLst>
      <p:ext uri="{BB962C8B-B14F-4D97-AF65-F5344CB8AC3E}">
        <p14:creationId xmlns:p14="http://schemas.microsoft.com/office/powerpoint/2010/main" val="414667284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445253"/>
              </p:ext>
            </p:extLst>
          </p:nvPr>
        </p:nvGraphicFramePr>
        <p:xfrm>
          <a:off x="4084865" y="207747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Camila</a:t>
                      </a:r>
                      <a:r>
                        <a:rPr lang="pt-BR" baseline="0" dirty="0"/>
                        <a:t> Tódero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Beatriz</a:t>
                      </a:r>
                      <a:r>
                        <a:rPr lang="pt-BR" baseline="0" dirty="0"/>
                        <a:t> Barros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258321"/>
              </p:ext>
            </p:extLst>
          </p:nvPr>
        </p:nvGraphicFramePr>
        <p:xfrm>
          <a:off x="4081623" y="4350509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/>
                        <a:t>MÓDULO</a:t>
                      </a:r>
                      <a:r>
                        <a:rPr lang="pt-BR" baseline="0"/>
                        <a:t> 02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Giovana</a:t>
                      </a:r>
                      <a:r>
                        <a:rPr lang="pt-BR" baseline="0" dirty="0"/>
                        <a:t> Cazaroto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Ellen</a:t>
                      </a:r>
                      <a:r>
                        <a:rPr lang="pt-BR" baseline="0" dirty="0"/>
                        <a:t> Souza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074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83312" y="998217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INTEGRANTES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4084865" y="2077478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03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Gabrielle Orrú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Guilherme</a:t>
                      </a:r>
                      <a:r>
                        <a:rPr lang="pt-BR" baseline="0" dirty="0"/>
                        <a:t> Damaceno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970709"/>
              </p:ext>
            </p:extLst>
          </p:nvPr>
        </p:nvGraphicFramePr>
        <p:xfrm>
          <a:off x="2174446" y="4415822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04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Larissa Ribeiro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Mayara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657963"/>
              </p:ext>
            </p:extLst>
          </p:nvPr>
        </p:nvGraphicFramePr>
        <p:xfrm>
          <a:off x="6023634" y="4415823"/>
          <a:ext cx="3376247" cy="206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MÓDULO</a:t>
                      </a:r>
                      <a:r>
                        <a:rPr lang="pt-BR" baseline="0" dirty="0"/>
                        <a:t> 05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Winnie</a:t>
                      </a:r>
                      <a:r>
                        <a:rPr lang="pt-BR" baseline="0" dirty="0"/>
                        <a:t> Cristina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Luiz Fernando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739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´Música DBAs - Matt Simons - Catch &amp; Release (Deepend Remix with Lyrics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0" end="10169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1020983" y="2563892"/>
            <a:ext cx="856380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sz="6600" dirty="0"/>
              <a:t>APRESENTAÇÃO </a:t>
            </a:r>
            <a:r>
              <a:rPr lang="pt-BR" altLang="pt-BR" sz="6600" dirty="0" err="1"/>
              <a:t>DBAs</a:t>
            </a:r>
            <a:endParaRPr lang="pt-BR" altLang="pt-BR" sz="6600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9" y="419364"/>
            <a:ext cx="203175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64" y="1001362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/>
          <a:stretch/>
        </p:blipFill>
        <p:spPr>
          <a:xfrm>
            <a:off x="677334" y="3833381"/>
            <a:ext cx="2412528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03550" y="4122895"/>
            <a:ext cx="2251228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r="11032"/>
          <a:stretch/>
        </p:blipFill>
        <p:spPr>
          <a:xfrm>
            <a:off x="4372951" y="419671"/>
            <a:ext cx="2005314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03" y="1034090"/>
            <a:ext cx="251475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41" y="419364"/>
            <a:ext cx="2520000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"/>
          <a:stretch/>
        </p:blipFill>
        <p:spPr>
          <a:xfrm>
            <a:off x="4681571" y="3837798"/>
            <a:ext cx="2590012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3" r="22595"/>
          <a:stretch/>
        </p:blipFill>
        <p:spPr>
          <a:xfrm>
            <a:off x="6980994" y="4168509"/>
            <a:ext cx="1397165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13" y="3768129"/>
            <a:ext cx="2818847" cy="2843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/>
          <a:stretch/>
        </p:blipFill>
        <p:spPr>
          <a:xfrm>
            <a:off x="1762120" y="285252"/>
            <a:ext cx="9153535" cy="6248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3374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4" name="drumroll.wav"/>
          </p:stSnd>
        </p:sndAc>
      </p:transition>
    </mc:Choice>
    <mc:Fallback xmlns="">
      <p:transition spd="slow">
        <p:fade/>
        <p:sndAc>
          <p:stSnd>
            <p:snd r:embed="rId17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0"/>
                            </p:stCondLst>
                            <p:childTnLst>
                              <p:par>
                                <p:cTn id="2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0"/>
                            </p:stCondLst>
                            <p:childTnLst>
                              <p:par>
                                <p:cTn id="37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0"/>
                            </p:stCondLst>
                            <p:childTnLst>
                              <p:par>
                                <p:cTn id="4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0"/>
                            </p:stCondLst>
                            <p:childTnLst>
                              <p:par>
                                <p:cTn id="47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000"/>
                            </p:stCondLst>
                            <p:childTnLst>
                              <p:par>
                                <p:cTn id="5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0"/>
                            </p:stCondLst>
                            <p:childTnLst>
                              <p:par>
                                <p:cTn id="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0"/>
                            </p:stCondLst>
                            <p:childTnLst>
                              <p:par>
                                <p:cTn id="6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500"/>
                            </p:stCondLst>
                            <p:childTnLst>
                              <p:par>
                                <p:cTn id="9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1540317" y="2641466"/>
            <a:ext cx="848483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DIAGRAMA DE ENTIDADE E RELACIONAMENTO</a:t>
            </a:r>
          </a:p>
        </p:txBody>
      </p:sp>
    </p:spTree>
    <p:extLst>
      <p:ext uri="{BB962C8B-B14F-4D97-AF65-F5344CB8AC3E}">
        <p14:creationId xmlns:p14="http://schemas.microsoft.com/office/powerpoint/2010/main" val="4248113857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82634" y="2895600"/>
            <a:ext cx="4139738" cy="1235826"/>
          </a:xfrm>
        </p:spPr>
        <p:txBody>
          <a:bodyPr/>
          <a:lstStyle/>
          <a:p>
            <a:pPr algn="ctr"/>
            <a:r>
              <a:rPr lang="pt-BR" dirty="0"/>
              <a:t>MER ANTES DA REVISÃO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69" y="-9141"/>
            <a:ext cx="8750531" cy="68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72993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1540317" y="2225968"/>
            <a:ext cx="848483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DIAGRAMA DE ENTIDADE E RELACIONAMENTO</a:t>
            </a:r>
            <a:br>
              <a:rPr lang="pt-BR" altLang="pt-BR" dirty="0"/>
            </a:br>
            <a:r>
              <a:rPr lang="pt-BR" altLang="pt-BR" dirty="0"/>
              <a:t>(finalizado)</a:t>
            </a:r>
          </a:p>
        </p:txBody>
      </p:sp>
    </p:spTree>
    <p:extLst>
      <p:ext uri="{BB962C8B-B14F-4D97-AF65-F5344CB8AC3E}">
        <p14:creationId xmlns:p14="http://schemas.microsoft.com/office/powerpoint/2010/main" val="240360980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61" y="141316"/>
            <a:ext cx="11586280" cy="66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26124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5" y="-81023"/>
            <a:ext cx="8884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82238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87"/>
            <a:ext cx="12192000" cy="54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76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13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Sobre Nós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será direcionado para a página correta e se quando clicado na foto do integrante será exibido seus dados.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3726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42275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10.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741067684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3459"/>
            <a:ext cx="8812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57094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68"/>
            <a:ext cx="12192000" cy="67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7023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1"/>
            <a:ext cx="12192000" cy="67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68575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1839576" y="2824209"/>
            <a:ext cx="776693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158143977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2" y="0"/>
            <a:ext cx="11420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68382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05" y="0"/>
            <a:ext cx="7323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378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91" y="0"/>
            <a:ext cx="6997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43322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3" y="0"/>
            <a:ext cx="6493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7592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24" y="0"/>
            <a:ext cx="909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11884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67" y="0"/>
            <a:ext cx="6194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81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718642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Fale Conosco (Contato)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será direcionado para a página correta com os campos a serem preenchidos e se a mensagem só será enviada depois que todos os campos obrigatórios estiverem preenchidos.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27893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309166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11.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964962836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14885" y="2362970"/>
            <a:ext cx="7766936" cy="1646302"/>
          </a:xfrm>
        </p:spPr>
        <p:txBody>
          <a:bodyPr/>
          <a:lstStyle/>
          <a:p>
            <a:pPr algn="ctr"/>
            <a:r>
              <a:rPr lang="pt-BR" altLang="pt-BR" dirty="0"/>
              <a:t>MODELO FÍSICO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7991657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04705" y="448166"/>
            <a:ext cx="3462296" cy="3880773"/>
          </a:xfrm>
        </p:spPr>
        <p:txBody>
          <a:bodyPr/>
          <a:lstStyle/>
          <a:p>
            <a:pPr marL="0" indent="0" algn="ctr">
              <a:buNone/>
            </a:pPr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Quantificação das Tabelas: 28 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892"/>
          <a:stretch/>
        </p:blipFill>
        <p:spPr>
          <a:xfrm>
            <a:off x="458386" y="402564"/>
            <a:ext cx="2887546" cy="14097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4479"/>
          <a:stretch/>
        </p:blipFill>
        <p:spPr>
          <a:xfrm>
            <a:off x="461764" y="1812264"/>
            <a:ext cx="2884168" cy="19716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6" y="3901179"/>
            <a:ext cx="4552950" cy="24669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78" y="1861321"/>
            <a:ext cx="4171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47197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14885" y="2362970"/>
            <a:ext cx="7766936" cy="1646302"/>
          </a:xfrm>
        </p:spPr>
        <p:txBody>
          <a:bodyPr/>
          <a:lstStyle/>
          <a:p>
            <a:pPr algn="ctr"/>
            <a:r>
              <a:rPr lang="pt-BR" dirty="0"/>
              <a:t>DICIONÁRIO DE DADOS</a:t>
            </a:r>
          </a:p>
        </p:txBody>
      </p:sp>
    </p:spTree>
    <p:extLst>
      <p:ext uri="{BB962C8B-B14F-4D97-AF65-F5344CB8AC3E}">
        <p14:creationId xmlns:p14="http://schemas.microsoft.com/office/powerpoint/2010/main" val="585889818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0" y="1065267"/>
            <a:ext cx="10707594" cy="18766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0" y="3266049"/>
            <a:ext cx="1074570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85896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3" y="453692"/>
            <a:ext cx="10764752" cy="183858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33" y="2519490"/>
            <a:ext cx="10707594" cy="23244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7" y="5071130"/>
            <a:ext cx="1065996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01080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7" y="401510"/>
            <a:ext cx="10717121" cy="11812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1" y="1671201"/>
            <a:ext cx="10726647" cy="1629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63" y="3388629"/>
            <a:ext cx="10679015" cy="18195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42" y="5296584"/>
            <a:ext cx="10650436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3004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7" y="950857"/>
            <a:ext cx="10745700" cy="24673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4" y="3492527"/>
            <a:ext cx="10698068" cy="100026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4" y="4641494"/>
            <a:ext cx="1073617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13211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52" y="1224566"/>
            <a:ext cx="10640910" cy="133368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41" y="2935513"/>
            <a:ext cx="10659963" cy="101931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0" y="4082151"/>
            <a:ext cx="10707594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7222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1" y="914805"/>
            <a:ext cx="10621857" cy="359142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1" y="4698761"/>
            <a:ext cx="1066948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5700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2" y="1016506"/>
            <a:ext cx="10688542" cy="10478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1" y="2394985"/>
            <a:ext cx="10679015" cy="241016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2" y="4962109"/>
            <a:ext cx="10707594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1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80445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Chat Síncrono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quando clicar na opção de chat será aberto uma área para troca de mensagens, se estão sendo exibidas como visualizadas e se abaixo de cada mensagem aparecerá seu horário de envio.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7608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54711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12.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402621143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9" y="696420"/>
            <a:ext cx="10707594" cy="13527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9" y="2213342"/>
            <a:ext cx="10707594" cy="13336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9" y="3711211"/>
            <a:ext cx="10736173" cy="14956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9" y="5371028"/>
            <a:ext cx="1068854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02831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6" y="278036"/>
            <a:ext cx="10726647" cy="18576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6" y="2098953"/>
            <a:ext cx="10726647" cy="23244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7" y="4386659"/>
            <a:ext cx="1075522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311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8257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Editar informações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1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usuário será direcionado para a página correta, onde estarão todas as suas informações com a opção de modificá-las e verificar se ao fim da edição o usuário não deixou algum campo em branco.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2152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49769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13.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543531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92282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Validar edição de e-mail/CPF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quando o usuário editar suas informações de e-mail ou de CPF, estas, antes de confirmar a alteração, serão verificadas e validadas.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73275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54199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14.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697504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109334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Visualizar comentários repercutidos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será direcionado para a região na página onde estarão contidos esses comentários e se ao clicar nas setas será levado para o próximo comentário ou para o anterior.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0991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983909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25/09/2017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15.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2021387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3754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Visualizar ranking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direcionamento da página ao clicar em “Ranking” no menu está correto.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91882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479295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16.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82346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384634"/>
            <a:ext cx="972007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DIAGRAMA DE ENTIDADE E RELACIOMENTO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38589070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08674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Exibir página do administrador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as informações exibidas nessa página realmente são as que devem ser vistas e acessadas pelo administrador.</a:t>
            </a:r>
          </a:p>
          <a:p>
            <a:pPr algn="ctr"/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22342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267390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17.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292353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510024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Visualizar gráficos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quando o usuário estiver logado, no canto da página terá uma barra lateral com as opções de rankings e relatórios.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863810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91717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18.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311998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9614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Exibir página do moderador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conteúdo exibido nessa página realmente é o que pode ser acessado pelo moderador.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3334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69403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19.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778373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2710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Verificar permissão para logar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usuário pode ou não logar no portal.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98764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70982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de entrega: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30/10/2017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20.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3403606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2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CASOS DE USO COM ITERAÇÃO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420297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851300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Exibir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Página de Recepção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os dados exibidos na página de recepção, confere com os descritos no documento de requisitos.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650368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80624"/>
              </p:ext>
            </p:extLst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#01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872799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0945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Acessar Página de Boas Vindas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os dados exibidos na página de Boas Vindas, confere com os que deve aparecer para cada tipo de usuário.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3886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#02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416653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12781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quando clicado em Cadastre-se aparece um pop-up para escolher se será cadastro de Consumidor ou de Estabelecimento.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96091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125340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127811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quando escolhida a opção de se cadastrar como consumidor vai para a página de cadastro deste e exibir seus respectivos campos.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034003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813033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ao preencher os campos, nenhum campo que seja obrigatório, que são os campos de nome, CPF, CEP, senha, confirmar senha, e-mail, endereço em geral, telefone 1 e a data de nascimento, possa ficar em branco, mas sim que exiba uma mensagem pedindo para informar o dado pedido no campo.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4796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08987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4" y="426720"/>
            <a:ext cx="11867677" cy="59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/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ao clicar em “Escolher arquivo” irá abrir opções para que o stakeholder escolha a foto de perfil que deseja colocar.</a:t>
            </a: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350482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#03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714829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236827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 Login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quando o stakeholder clicar em login aparecerá um pop-up onde ele tenha a opção de logar como consumidor ou como estabelecimento.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40437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67074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83970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Login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que o usuário, com o e-mail </a:t>
            </a:r>
            <a:r>
              <a:rPr lang="pt-BR" sz="22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camilatodero@hotmail.com</a:t>
            </a: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a senha: camila123, ao escolher a opção de logar como consumidor ele será direcionado para página de login do consumidor.</a:t>
            </a: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3355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569564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45615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Login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é exibida a mensagem de erro quando clica em logar, mas deixou algum campo em branco.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93496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3762831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456159"/>
              </p:ext>
            </p:extLst>
          </p:nvPr>
        </p:nvGraphicFramePr>
        <p:xfrm>
          <a:off x="1473369" y="2312263"/>
          <a:ext cx="8128002" cy="663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2768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4585234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Realizar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Login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498046" y="3002097"/>
            <a:ext cx="8116388" cy="1865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Verificar se o e-mail e senha são compatíveis com os cadastrados pelo usuário para acessar sua conta.</a:t>
            </a:r>
          </a:p>
          <a:p>
            <a:pPr algn="just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pt-BR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234269"/>
              </p:ext>
            </p:extLst>
          </p:nvPr>
        </p:nvGraphicFramePr>
        <p:xfrm>
          <a:off x="5538652" y="5042263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4965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Caso de 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CT #23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/>
          </p:nvPr>
        </p:nvGraphicFramePr>
        <p:xfrm>
          <a:off x="5538652" y="5616939"/>
          <a:ext cx="407578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91">
                  <a:extLst>
                    <a:ext uri="{9D8B030D-6E8A-4147-A177-3AD203B41FA5}">
                      <a16:colId xmlns:a16="http://schemas.microsoft.com/office/drawing/2014/main" val="2878928573"/>
                    </a:ext>
                  </a:extLst>
                </a:gridCol>
                <a:gridCol w="2037891">
                  <a:extLst>
                    <a:ext uri="{9D8B030D-6E8A-4147-A177-3AD203B41FA5}">
                      <a16:colId xmlns:a16="http://schemas.microsoft.com/office/drawing/2014/main" val="3594733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rgbClr val="00462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Sucesso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81580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#04 CASOS DE USO COM ITERAÇÃO</a:t>
            </a:r>
          </a:p>
        </p:txBody>
      </p:sp>
    </p:spTree>
    <p:extLst>
      <p:ext uri="{BB962C8B-B14F-4D97-AF65-F5344CB8AC3E}">
        <p14:creationId xmlns:p14="http://schemas.microsoft.com/office/powerpoint/2010/main" val="2498946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720943"/>
              </p:ext>
            </p:extLst>
          </p:nvPr>
        </p:nvGraphicFramePr>
        <p:xfrm>
          <a:off x="1097123" y="2223143"/>
          <a:ext cx="8918231" cy="335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596">
                  <a:extLst>
                    <a:ext uri="{9D8B030D-6E8A-4147-A177-3AD203B41FA5}">
                      <a16:colId xmlns:a16="http://schemas.microsoft.com/office/drawing/2014/main" val="2876254095"/>
                    </a:ext>
                  </a:extLst>
                </a:gridCol>
                <a:gridCol w="2041797">
                  <a:extLst>
                    <a:ext uri="{9D8B030D-6E8A-4147-A177-3AD203B41FA5}">
                      <a16:colId xmlns:a16="http://schemas.microsoft.com/office/drawing/2014/main" val="1708152520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08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Nome do Caso de Uso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Testes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Falhas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pt-BR" sz="2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Quantidade</a:t>
                      </a:r>
                      <a:r>
                        <a:rPr lang="pt-BR" sz="2000" b="1" kern="1200" baseline="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 Sucessos</a:t>
                      </a:r>
                      <a:endParaRPr lang="pt-BR" sz="2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587902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Exibir página de recepção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Acessar</a:t>
                      </a:r>
                      <a:r>
                        <a:rPr lang="pt-BR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página de Boas Vindas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Realizar cadastro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708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Realizar login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696204" y="917084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 eaLnBrk="0" fontAlgn="base" hangingPunct="0">
              <a:spcAft>
                <a:spcPct val="0"/>
              </a:spcAft>
            </a:pPr>
            <a:r>
              <a:rPr lang="pt-BR" altLang="pt-BR" dirty="0"/>
              <a:t>RESUMO DOS CASOS DE TESTE</a:t>
            </a:r>
          </a:p>
        </p:txBody>
      </p:sp>
    </p:spTree>
    <p:extLst>
      <p:ext uri="{BB962C8B-B14F-4D97-AF65-F5344CB8AC3E}">
        <p14:creationId xmlns:p14="http://schemas.microsoft.com/office/powerpoint/2010/main" val="1323514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40784"/>
              </p:ext>
            </p:extLst>
          </p:nvPr>
        </p:nvGraphicFramePr>
        <p:xfrm>
          <a:off x="1210563" y="231333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Exibir</a:t>
                      </a:r>
                      <a:r>
                        <a:rPr lang="pt-BR" baseline="0" dirty="0"/>
                        <a:t> página de recepção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296366"/>
              </p:ext>
            </p:extLst>
          </p:nvPr>
        </p:nvGraphicFramePr>
        <p:xfrm>
          <a:off x="1210563" y="384604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</a:t>
                      </a:r>
                      <a:r>
                        <a:rPr lang="pt-BR" baseline="0" dirty="0"/>
                        <a:t> Uso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Acessar</a:t>
                      </a:r>
                      <a:r>
                        <a:rPr lang="pt-BR" baseline="0" dirty="0"/>
                        <a:t> página de Boas Vindas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16215"/>
              </p:ext>
            </p:extLst>
          </p:nvPr>
        </p:nvGraphicFramePr>
        <p:xfrm>
          <a:off x="3236793" y="3079689"/>
          <a:ext cx="4075540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004620"/>
                          </a:solidFill>
                          <a:hlinkClick r:id="rId2" action="ppaction://hlinkfile"/>
                        </a:rPr>
                        <a:t>Botão</a:t>
                      </a:r>
                      <a:endParaRPr lang="pt-BR" b="1" dirty="0">
                        <a:solidFill>
                          <a:srgbClr val="00462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676429"/>
              </p:ext>
            </p:extLst>
          </p:nvPr>
        </p:nvGraphicFramePr>
        <p:xfrm>
          <a:off x="3236793" y="4614694"/>
          <a:ext cx="4075540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  <a:hlinkClick r:id="rId3"/>
                        </a:rPr>
                        <a:t>Botão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22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14528" y="976689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CASO DE USO COM ITERAÇÃO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281516"/>
              </p:ext>
            </p:extLst>
          </p:nvPr>
        </p:nvGraphicFramePr>
        <p:xfrm>
          <a:off x="1210563" y="231333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Realizar</a:t>
                      </a:r>
                      <a:r>
                        <a:rPr lang="pt-BR" baseline="0" dirty="0"/>
                        <a:t> cadastro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89617"/>
              </p:ext>
            </p:extLst>
          </p:nvPr>
        </p:nvGraphicFramePr>
        <p:xfrm>
          <a:off x="1210563" y="3846043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650405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054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 do Caso de</a:t>
                      </a:r>
                      <a:r>
                        <a:rPr lang="pt-BR" baseline="0" dirty="0"/>
                        <a:t> Uso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Realizar</a:t>
                      </a:r>
                      <a:r>
                        <a:rPr lang="pt-BR" baseline="0" dirty="0"/>
                        <a:t> login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585645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881791"/>
              </p:ext>
            </p:extLst>
          </p:nvPr>
        </p:nvGraphicFramePr>
        <p:xfrm>
          <a:off x="3236793" y="3079689"/>
          <a:ext cx="4075540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  <a:hlinkClick r:id="rId2"/>
                        </a:rPr>
                        <a:t>Botão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89721"/>
              </p:ext>
            </p:extLst>
          </p:nvPr>
        </p:nvGraphicFramePr>
        <p:xfrm>
          <a:off x="3236793" y="4612397"/>
          <a:ext cx="4075540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4075540">
                  <a:extLst>
                    <a:ext uri="{9D8B030D-6E8A-4147-A177-3AD203B41FA5}">
                      <a16:colId xmlns:a16="http://schemas.microsoft.com/office/drawing/2014/main" val="24124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  <a:hlinkClick r:id="rId3"/>
                        </a:rPr>
                        <a:t>Botão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99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398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520873" y="1021368"/>
            <a:ext cx="11712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/>
              <a:t>MÓDULO 01 - USUÁRIOS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710004"/>
              </p:ext>
            </p:extLst>
          </p:nvPr>
        </p:nvGraphicFramePr>
        <p:xfrm>
          <a:off x="2302362" y="1967696"/>
          <a:ext cx="6066134" cy="342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3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3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Jéssica Fernandes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Beatriz Barros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Kémily Ramiro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66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Camila Tódero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Matheus Malheiros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661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Rodne Wilson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40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668947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Ailton Romano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de Uso com iteração.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70935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77952" y="2800132"/>
            <a:ext cx="972007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5400" dirty="0"/>
              <a:t>MODELO LÓGICO</a:t>
            </a:r>
            <a:br>
              <a:rPr lang="pt-BR" altLang="pt-BR" sz="5400" dirty="0"/>
            </a:br>
            <a:endParaRPr lang="pt-BR" altLang="pt-BR" sz="5400" dirty="0"/>
          </a:p>
        </p:txBody>
      </p:sp>
    </p:spTree>
    <p:extLst>
      <p:ext uri="{BB962C8B-B14F-4D97-AF65-F5344CB8AC3E}">
        <p14:creationId xmlns:p14="http://schemas.microsoft.com/office/powerpoint/2010/main" val="5071409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 de Atividades.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Apresentação Bimestral de PDS.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Auxílio no desenvolvimento dos Casos de Uso com iteração.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2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5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empenho dos integrantes de cada módulo que não estejam desenvolvendo ou exercendo atividades do módulo. Exemplo: Analistas durante as alterações do bando de dados ou qualquer atividade relacionada a isto.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32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10175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Beatriz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Barros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289717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Dificuldades em desenvolver os documentos.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2215724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Banco do Módulo “Usuários”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do Banco Local do módulo 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 Banco de Dados do Projeto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Dicionário do Banco Integrado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Ajudei em alguns casos de teste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059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comunicação entre os integrantes do módulo, principalmente com os desenvolvedores.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775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795095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Camila </a:t>
                      </a:r>
                      <a:r>
                        <a:rPr lang="pt-BR" sz="18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Todero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Elaborar o MER do módulo 01.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Comunicação com os desenvolvedores.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Participar da elaboração dos Casos de Uso.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3729802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MER, Modelo Lógico, Modelo Físico e Dicionário de Dados do meu módulo.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Integração dos Bancos.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Casos de Teste.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Casos de Teste.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Apresentação Bimestral do Módulo.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1398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comunicação e união do módulo, de modo que trabalhemos juntos sempre sabendo o que cada um está fazendo.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Tomar cuidado com as distrações quando se tem tarefas a serem feitas.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organização dos desenvolvedores, sempre me perco dentro das pastas em desenvolvimento.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74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84137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Jessica</a:t>
                      </a:r>
                      <a:r>
                        <a:rPr lang="pt-BR" sz="18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Fernandes</a:t>
                      </a:r>
                      <a:endParaRPr lang="pt-B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317294" y="3527480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Dificuldade com o MVC para o desenvolvimento dos casos de uso.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42749516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do Mer.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Elaboração do modelo lógico.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Planejamento das iterações para desenvolvimento dos casos de uso.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de uso.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dos casos de teste.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5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" y="207264"/>
            <a:ext cx="11384628" cy="63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0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colaboração da sala em relação ao barulho.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819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56263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Kémily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>
              <a:lnSpc>
                <a:spcPct val="150000"/>
              </a:lnSpc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Dificuldade para compreender os documentos.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42546156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Ajudei na parte de Desenvolver.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Ajudei no Planejamento.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Participei da documentação de Caso de Teste.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826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Mais comunicação e empenho entre todos os integrantes do grupo.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divisão de trabalho entre o módulo, não só uma ficar responsável pelas atividades sempre.</a:t>
            </a: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just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81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43088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Fazer a conexão usando o PDO e MVC</a:t>
            </a:r>
          </a:p>
          <a:p>
            <a:pPr marL="285750" indent="-285750" algn="just">
              <a:lnSpc>
                <a:spcPct val="150000"/>
              </a:lnSpc>
              <a:buFont typeface="Courier New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Fazer a conexão com o Banco utilizando tabelas diferentes.</a:t>
            </a:r>
          </a:p>
          <a:p>
            <a:pPr marL="285750" indent="-285750">
              <a:buFont typeface="Courier New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buFont typeface="Courier New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INTEGRANTE</a:t>
            </a:r>
          </a:p>
        </p:txBody>
      </p:sp>
    </p:spTree>
    <p:extLst>
      <p:ext uri="{BB962C8B-B14F-4D97-AF65-F5344CB8AC3E}">
        <p14:creationId xmlns:p14="http://schemas.microsoft.com/office/powerpoint/2010/main" val="31040589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Refinamento de atividades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Auxílio na criação do Banco de Dados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Diagrama de Classes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de Casos de Uso com Iteração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510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311133" y="2014174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divisão das tarefas.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520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769636"/>
              </p:ext>
            </p:extLst>
          </p:nvPr>
        </p:nvGraphicFramePr>
        <p:xfrm>
          <a:off x="1507647" y="221231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7628175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42454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Nome</a:t>
                      </a:r>
                      <a:r>
                        <a:rPr lang="pt-BR" baseline="0" dirty="0"/>
                        <a:t> do Integrante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Função no Projeto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8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Desenvolvedor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859533"/>
                  </a:ext>
                </a:extLst>
              </a:tr>
            </a:tbl>
          </a:graphicData>
        </a:graphic>
      </p:graphicFrame>
      <p:sp>
        <p:nvSpPr>
          <p:cNvPr id="6" name="Retângulo de cantos arredondados 5"/>
          <p:cNvSpPr/>
          <p:nvPr/>
        </p:nvSpPr>
        <p:spPr>
          <a:xfrm>
            <a:off x="2434860" y="3671172"/>
            <a:ext cx="6273574" cy="27200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</a:rPr>
              <a:t>Principais Dificuldades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Reunir com o grupo em horário extracurricular, inserção do banco de dados para que conseguisse realizar o login e cadastro. </a:t>
            </a: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711611" y="1035007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eaLnBrk="0" fontAlgn="base" hangingPunct="0">
              <a:spcAft>
                <a:spcPct val="0"/>
              </a:spcAft>
            </a:pPr>
            <a:r>
              <a:rPr lang="pt-BR" altLang="pt-BR"/>
              <a:t>INTEGRANTE</a:t>
            </a: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26873921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Principais Atividades Desenvolvidas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Documento de 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Desenvolvimento de Casos de Uso com Iteração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Casos de Teste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7770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1097" y="965560"/>
            <a:ext cx="97200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/>
              <a:t>Sugestões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2141316" y="2131739"/>
            <a:ext cx="6879634" cy="3539856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pt-BR" dirty="0">
                <a:solidFill>
                  <a:schemeClr val="accent1"/>
                </a:solidFill>
              </a:rPr>
              <a:t>Maior divisão das tarefas.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pt-BR" dirty="0">
              <a:solidFill>
                <a:schemeClr val="accent1"/>
              </a:solidFill>
            </a:endParaRPr>
          </a:p>
          <a:p>
            <a:pPr algn="ctr"/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847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Papel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18159</Words>
  <Application>Microsoft Office PowerPoint</Application>
  <PresentationFormat>Widescreen</PresentationFormat>
  <Paragraphs>5249</Paragraphs>
  <Slides>551</Slides>
  <Notes>32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551</vt:i4>
      </vt:variant>
    </vt:vector>
  </HeadingPairs>
  <TitlesOfParts>
    <vt:vector size="558" baseType="lpstr">
      <vt:lpstr>Arial</vt:lpstr>
      <vt:lpstr>Courier New</vt:lpstr>
      <vt:lpstr>Noto Sans Symbols</vt:lpstr>
      <vt:lpstr>Symbol</vt:lpstr>
      <vt:lpstr>Times New Roman</vt:lpstr>
      <vt:lpstr>Trebuchet MS</vt:lpstr>
      <vt:lpstr>Facetado</vt:lpstr>
      <vt:lpstr>Apresentação Bimestral de PDS</vt:lpstr>
      <vt:lpstr>REFINAMENTO DAS ATIVIDADES</vt:lpstr>
      <vt:lpstr>Objetivo</vt:lpstr>
      <vt:lpstr>Atividades</vt:lpstr>
      <vt:lpstr>BANCO DE DADOS</vt:lpstr>
      <vt:lpstr>DIAGRAMA DE ENTIDADE E RELACIOMENTO </vt:lpstr>
      <vt:lpstr>Apresentação do PowerPoint</vt:lpstr>
      <vt:lpstr>MODELO LÓGICO </vt:lpstr>
      <vt:lpstr>Apresentação do PowerPoint</vt:lpstr>
      <vt:lpstr>MODELO FÍSICO </vt:lpstr>
      <vt:lpstr>Apresentação do PowerPoint</vt:lpstr>
      <vt:lpstr>DICIONÁRIO DE DADOS </vt:lpstr>
      <vt:lpstr>ENTIDADE: INTEGRANTES</vt:lpstr>
      <vt:lpstr>ENTIDADE: INTEGRANTES</vt:lpstr>
      <vt:lpstr>ENTIDADE: CONTATOS</vt:lpstr>
      <vt:lpstr>ENTIDADE: CONTATOS</vt:lpstr>
      <vt:lpstr>ENTIDADE: CONTATOS</vt:lpstr>
      <vt:lpstr>ENTIDADE: CONSUMIDOR</vt:lpstr>
      <vt:lpstr>ENTIDADE: CONSUMIDOR</vt:lpstr>
      <vt:lpstr>ENTIDADE: CONSUMIDOR</vt:lpstr>
      <vt:lpstr>ENTIDADE: CONSUMIDOR</vt:lpstr>
      <vt:lpstr>ENTIDADE: CONSUMIDOR</vt:lpstr>
      <vt:lpstr>ENTIDADE: PROJETO_RECLAMAÇÕES</vt:lpstr>
      <vt:lpstr>ENTIDADE: ADMINISTRADORES</vt:lpstr>
      <vt:lpstr>ENTIDADE: CONVERSAS</vt:lpstr>
      <vt:lpstr>ENTIDADE: CONVERSAS</vt:lpstr>
      <vt:lpstr>ENTIDADE: CONVERSAS</vt:lpstr>
      <vt:lpstr>ENTIDADE: LOCALIZAÇÕES</vt:lpstr>
      <vt:lpstr>ENTIDADE: LOCALIZAÇÕES</vt:lpstr>
      <vt:lpstr>ENTIDADE: HISTÓRICO E BLOQUEIO</vt:lpstr>
      <vt:lpstr>ENTIDADE: HISTÓRICO E BLOQUEIO</vt:lpstr>
      <vt:lpstr>DIAGRAMA DE CLASSE</vt:lpstr>
      <vt:lpstr>Apresentação do PowerPoint</vt:lpstr>
      <vt:lpstr>Organização dos diretórios (MVC)</vt:lpstr>
      <vt:lpstr>Organização dos diretórios (MVC)</vt:lpstr>
      <vt:lpstr>Organização dos diretórios (MVC)</vt:lpstr>
      <vt:lpstr>Desenvolvimento</vt:lpstr>
      <vt:lpstr>PLANEJAMENTO</vt:lpstr>
      <vt:lpstr>PLANEJAMENTO</vt:lpstr>
      <vt:lpstr>PLANEJAMENTO</vt:lpstr>
      <vt:lpstr>PLANEJAMENTO</vt:lpstr>
      <vt:lpstr>PLANEJAMENTO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CASOS DE USO COM ITERAÇÃO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 DE USO COM ITERAÇÃO</vt:lpstr>
      <vt:lpstr>CASO DE USO COM ITERAÇÃO</vt:lpstr>
      <vt:lpstr>MÓDULO 01 - USUÁRIOS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Módulo 01 – Notas</vt:lpstr>
      <vt:lpstr>Apresentação Bimestral de PDS</vt:lpstr>
      <vt:lpstr>REFINAMENTO DAS ATIVIDADES</vt:lpstr>
      <vt:lpstr>Objetivo</vt:lpstr>
      <vt:lpstr>Atividades</vt:lpstr>
      <vt:lpstr>BANCO DE DADOS</vt:lpstr>
      <vt:lpstr>DIAGRAMA DE ENTIDADE E RELACIOMENTO </vt:lpstr>
      <vt:lpstr>Apresentação do PowerPoint</vt:lpstr>
      <vt:lpstr>MODELO LÓGICO </vt:lpstr>
      <vt:lpstr>Apresentação do PowerPoint</vt:lpstr>
      <vt:lpstr>MODELO FÍSICO </vt:lpstr>
      <vt:lpstr>Apresentação do PowerPoint</vt:lpstr>
      <vt:lpstr>DICIONÁRIO DE DADOS </vt:lpstr>
      <vt:lpstr>ENTIDADE: CONSUMIDORES</vt:lpstr>
      <vt:lpstr>ENTIDADE: AVALIACAO</vt:lpstr>
      <vt:lpstr>ENTIDADE: AVALIACAO</vt:lpstr>
      <vt:lpstr>ENTIDADE: RECLAMACOES</vt:lpstr>
      <vt:lpstr>ENTIDADE: RECLAMACOES</vt:lpstr>
      <vt:lpstr>ENTIDADE: RECLAMACOES</vt:lpstr>
      <vt:lpstr>ENTIDADE: RECLAMACOES</vt:lpstr>
      <vt:lpstr>ENTIDADE: RECLAMACOES</vt:lpstr>
      <vt:lpstr>ENTIDADE: ESTABELECIMENTOS</vt:lpstr>
      <vt:lpstr>ENTIDADE: ESTABELECIMENTOS</vt:lpstr>
      <vt:lpstr>ENTIDADE: ESTABELECIMENTOS</vt:lpstr>
      <vt:lpstr>ENTIDADE: ESTABELECIMENTOS</vt:lpstr>
      <vt:lpstr>ENTIDADE: NOTIFICACOES</vt:lpstr>
      <vt:lpstr>ENTIDADE: PRODUTO</vt:lpstr>
      <vt:lpstr>ENTIDADE: TIPO_RECLAMACOES</vt:lpstr>
      <vt:lpstr>ENTIDADE: MOTIVO_EXCLUSAO</vt:lpstr>
      <vt:lpstr>DIAGRAMA DE CLASSE</vt:lpstr>
      <vt:lpstr>Apresentação do PowerPoint</vt:lpstr>
      <vt:lpstr>Desenvolvimento</vt:lpstr>
      <vt:lpstr>PLANEJAMENTO</vt:lpstr>
      <vt:lpstr>PLANEJAMENTO</vt:lpstr>
      <vt:lpstr>PLANEJAMENTO</vt:lpstr>
      <vt:lpstr>PLANEJAMENTO</vt:lpstr>
      <vt:lpstr>PLANEJAMENTO</vt:lpstr>
      <vt:lpstr>CASOS DE TESTE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CASOS DE USO COM ITERAÇÃO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 DE USO COM ITERAÇÃO </vt:lpstr>
      <vt:lpstr>MÓDULO 02 – RECLAMAÇÕES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Módulo 02 – Notas</vt:lpstr>
      <vt:lpstr>Apresentação Bimestral de PDS</vt:lpstr>
      <vt:lpstr>BANCO DE DADOS</vt:lpstr>
      <vt:lpstr>DIAGRAMA DE ENTIDADE E RELACIOMENTO </vt:lpstr>
      <vt:lpstr>Apresentação do PowerPoint</vt:lpstr>
      <vt:lpstr>MODELO LÓGICO </vt:lpstr>
      <vt:lpstr>Apresentação do PowerPoint</vt:lpstr>
      <vt:lpstr>MODELO FÍSICO </vt:lpstr>
      <vt:lpstr>Apresentação do PowerPoint</vt:lpstr>
      <vt:lpstr>DICIONÁRIO DE DADOS </vt:lpstr>
      <vt:lpstr>ENTIDADE: ESTABELECIMENTOS</vt:lpstr>
      <vt:lpstr>ENTIDADE: ESTABELECIMENTOS</vt:lpstr>
      <vt:lpstr>ENTIDADE: ESTABELECIMENTOS</vt:lpstr>
      <vt:lpstr>ENTIDADE: REUNIOES_AGENDADAS</vt:lpstr>
      <vt:lpstr>ENTIDADE: REUNIOES_AGENDADAS</vt:lpstr>
      <vt:lpstr>ENTIDADE: REUNIOES_AGENDADAS</vt:lpstr>
      <vt:lpstr>ENTIDADE: RECLAMACOES</vt:lpstr>
      <vt:lpstr>ENTIDADE: RECLAMACOES</vt:lpstr>
      <vt:lpstr>ENTIDADE: RESPOSTAS_RECLAMACOES</vt:lpstr>
      <vt:lpstr>ENTIDADE: RESPOSTAS_RECLAMACOES</vt:lpstr>
      <vt:lpstr>ENTIDADE: RECLAMACOES_DENUNCIADAS</vt:lpstr>
      <vt:lpstr>ENTIDADE: RECLAMACOES_DENUNCIADAS</vt:lpstr>
      <vt:lpstr>ENTIDADE: NOTIFICACOES</vt:lpstr>
      <vt:lpstr>ENTIDADE: NOTIFICACOES</vt:lpstr>
      <vt:lpstr>ENTIDADE: TIPOS_ESTABELECIMENTOS</vt:lpstr>
      <vt:lpstr>ENTIDADE: ENVIAM_RECLAMACOES</vt:lpstr>
      <vt:lpstr>ENTIDADE: PRODUTOS</vt:lpstr>
      <vt:lpstr>ENTIDADE: TIPOS_PRODUTOS</vt:lpstr>
      <vt:lpstr>ENTIDADE: RECEBEM_NOTIFICACOES</vt:lpstr>
      <vt:lpstr>DIAGRAMA DE CLASSE</vt:lpstr>
      <vt:lpstr>Apresentação do PowerPoint</vt:lpstr>
      <vt:lpstr>Desenvolvimento</vt:lpstr>
      <vt:lpstr>PLANEJAMENTO</vt:lpstr>
      <vt:lpstr>PLANEJAMENTO</vt:lpstr>
      <vt:lpstr>PLANEJAMENTO</vt:lpstr>
      <vt:lpstr>PLANEJAMENTO</vt:lpstr>
      <vt:lpstr>PLANEJAMENTO</vt:lpstr>
      <vt:lpstr>CASOS DE TESTE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CASOS DE USO COM ITERAÇÃO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 DE USO COM ITERAÇÃO</vt:lpstr>
      <vt:lpstr>MÓDULO 03 - ESTABELECIMENTOS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INTEGRANTE</vt:lpstr>
      <vt:lpstr>Principais Atividades Desenvolvidas</vt:lpstr>
      <vt:lpstr>Sugestão</vt:lpstr>
      <vt:lpstr>Módulo 03 – Notas</vt:lpstr>
      <vt:lpstr>Apresentação Bimestral de PDS</vt:lpstr>
      <vt:lpstr>REFINAMENTO DAS ATIVIDADES</vt:lpstr>
      <vt:lpstr>Objetivo</vt:lpstr>
      <vt:lpstr>Atividades</vt:lpstr>
      <vt:lpstr>BANCO DE DADOS</vt:lpstr>
      <vt:lpstr>DIAGRAMA DE ENTIDADE E RELACIOMENTO </vt:lpstr>
      <vt:lpstr>Apresentação do PowerPoint</vt:lpstr>
      <vt:lpstr>MODELO LÓGICO </vt:lpstr>
      <vt:lpstr>Apresentação do PowerPoint</vt:lpstr>
      <vt:lpstr>MODELO FÍSICO </vt:lpstr>
      <vt:lpstr>Apresentação do PowerPoint</vt:lpstr>
      <vt:lpstr>DICIONÁRIO DE DADOS </vt:lpstr>
      <vt:lpstr>ENTIDADE: ESTABELECIMENTO</vt:lpstr>
      <vt:lpstr>ENTIDADE: ESTABELECIMENTO</vt:lpstr>
      <vt:lpstr>ENTIDADE: HISTORICO_PONTUACAO</vt:lpstr>
      <vt:lpstr>ENTIDADE: HISTORICO_COLOCACAO</vt:lpstr>
      <vt:lpstr>ENTIDADE: HISTORICO_COLOCACAO</vt:lpstr>
      <vt:lpstr>ENTIDADE: TIPOS_ESTABELECIMENTOS</vt:lpstr>
      <vt:lpstr>ENTIDADE: FEEDBACKS</vt:lpstr>
      <vt:lpstr>ENTIDADE: FEEDBACKS</vt:lpstr>
      <vt:lpstr>ENTIDADE: REUNIOES_AGENDADAS</vt:lpstr>
      <vt:lpstr>ENTIDADE: REUNIOES_AGENDADAS</vt:lpstr>
      <vt:lpstr>ENTIDADE: CONSUMIDORES</vt:lpstr>
      <vt:lpstr>ENTIDADE: RECLAMACOES</vt:lpstr>
      <vt:lpstr>ENTIDADE: RECLAMACOES</vt:lpstr>
      <vt:lpstr>ENTIDADE: RESPOSTA_RECLAMACAO</vt:lpstr>
      <vt:lpstr>ENTIDADE: RESPOSTA_RECLAMACAO</vt:lpstr>
      <vt:lpstr>DIAGRAMA DE CLASSE</vt:lpstr>
      <vt:lpstr>Apresentação do PowerPoint</vt:lpstr>
      <vt:lpstr>PLANEJAMENTO</vt:lpstr>
      <vt:lpstr>PLANEJAMENTO</vt:lpstr>
      <vt:lpstr>PLANEJAMENTO</vt:lpstr>
      <vt:lpstr>PLANEJAMENTO</vt:lpstr>
      <vt:lpstr>PLANEJAMENTO</vt:lpstr>
      <vt:lpstr>CASOS DE TESTE</vt:lpstr>
      <vt:lpstr>Apresentação do PowerPoint</vt:lpstr>
      <vt:lpstr>Apresentação do PowerPoint</vt:lpstr>
      <vt:lpstr>CASOS DE USO COM ITERAÇÃO </vt:lpstr>
      <vt:lpstr>CASO DE USO COM ITERAÇÃO</vt:lpstr>
      <vt:lpstr>CASO DE USO COM ITERAÇÃO</vt:lpstr>
      <vt:lpstr>CASO DE USO COM ITERAÇÃO</vt:lpstr>
      <vt:lpstr>Módulo 04 - Relatórios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Sugestões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Módulo 04 – Integrante</vt:lpstr>
      <vt:lpstr>Principais Atividades Desenvolvidas</vt:lpstr>
      <vt:lpstr>Sugestões</vt:lpstr>
      <vt:lpstr>Módulo 04 – Notas</vt:lpstr>
      <vt:lpstr>Apresentação Bimestral de PDS</vt:lpstr>
      <vt:lpstr>REFINAMENTO DAS ATIVIDADES</vt:lpstr>
      <vt:lpstr>Objetivo</vt:lpstr>
      <vt:lpstr>Atividades</vt:lpstr>
      <vt:lpstr>BANCO DE DADOS</vt:lpstr>
      <vt:lpstr>DIAGRAMA DE ENTIDADE E RELACIOMENTO </vt:lpstr>
      <vt:lpstr>Apresentação do PowerPoint</vt:lpstr>
      <vt:lpstr>MODELO LÓGICO </vt:lpstr>
      <vt:lpstr>Apresentação do PowerPoint</vt:lpstr>
      <vt:lpstr>MODELO FÍSICO </vt:lpstr>
      <vt:lpstr>Apresentação do PowerPoint</vt:lpstr>
      <vt:lpstr>DICIONÁRIO DE DADOS </vt:lpstr>
      <vt:lpstr>ENTIDADE: ADMINISTRADORES</vt:lpstr>
      <vt:lpstr>ENTIDADE: ADMINISTRADORES</vt:lpstr>
      <vt:lpstr>ENTIDADE: HISTORICO_ACESSO_ADMINISTRADORES</vt:lpstr>
      <vt:lpstr>ENTIDADE: HISTORICO_ACESSO_ADMINISTRADORES</vt:lpstr>
      <vt:lpstr>ENTIDADE: HISTORICO_ACESSO_ADMINISTRADORES</vt:lpstr>
      <vt:lpstr>ENTIDADE: CONTATOS</vt:lpstr>
      <vt:lpstr>ENTIDADE: CONTATOS</vt:lpstr>
      <vt:lpstr>ENTIDADE: CONSUMIDORES</vt:lpstr>
      <vt:lpstr>ENTIDADE: PUNICOES</vt:lpstr>
      <vt:lpstr>ENTIDADE: PUNICOES</vt:lpstr>
      <vt:lpstr>ENTIDADE: NOTIFICACOES_ADMINISTRADORES</vt:lpstr>
      <vt:lpstr>ENTIDADE: RECLAMACOES</vt:lpstr>
      <vt:lpstr>ENTIDADE: RECLAMACOES</vt:lpstr>
      <vt:lpstr>ENTIDADE: RECLAMACOES</vt:lpstr>
      <vt:lpstr>ENTIDADE: TIPOS_NOTIFICACOES</vt:lpstr>
      <vt:lpstr>ENTIDADE: DENUNCIA</vt:lpstr>
      <vt:lpstr>ENTIDADE: DENUNCIA</vt:lpstr>
      <vt:lpstr>ENTIDADE: DENUNCIA</vt:lpstr>
      <vt:lpstr>ENTIDADE: TIPOS_CRITERIOS_RECLAMACOES</vt:lpstr>
      <vt:lpstr>ENTIDADE: TIPOS_RECLAMACOES</vt:lpstr>
      <vt:lpstr>ENTIDADE: TIPOS_PRODUTOS_SERVICOS</vt:lpstr>
      <vt:lpstr>DIAGRAMA DE CLASSE</vt:lpstr>
      <vt:lpstr>Apresentação do PowerPoint</vt:lpstr>
      <vt:lpstr>Desenvolvimento</vt:lpstr>
      <vt:lpstr>Apresentação do PowerPoint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PLANEJAMENTO</vt:lpstr>
      <vt:lpstr>CASOS DE TESTE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CASOS DE USO COM ITERAÇÃO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CASO DE USO COM ITERAÇÃO</vt:lpstr>
      <vt:lpstr>MÓDULO 05 – ADMINISTRATIVO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Apresentação do PowerPoint</vt:lpstr>
      <vt:lpstr>Principais Atividades Desenvolvidas</vt:lpstr>
      <vt:lpstr>Sugestões</vt:lpstr>
      <vt:lpstr>INTEGRANTE</vt:lpstr>
      <vt:lpstr>Principais Atividades Desenvolvidas</vt:lpstr>
      <vt:lpstr>Sugestões</vt:lpstr>
      <vt:lpstr>Módulo 05 – Notas</vt:lpstr>
      <vt:lpstr>Apresentação Bimestral de PDS</vt:lpstr>
      <vt:lpstr>INTEGRANTES</vt:lpstr>
      <vt:lpstr>INTEGRANTES</vt:lpstr>
      <vt:lpstr>Apresentação do PowerPoint</vt:lpstr>
      <vt:lpstr>DIAGRAMA DE ENTIDADE E RELACIONAMENTO</vt:lpstr>
      <vt:lpstr>MER ANTES DA REVISÃO</vt:lpstr>
      <vt:lpstr>DIAGRAMA DE ENTIDADE E RELACIONAMENTO (finalizado)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LÓGICO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 FÍSICO</vt:lpstr>
      <vt:lpstr>Apresentação do PowerPoint</vt:lpstr>
      <vt:lpstr>DICIONÁRIO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Bimestral de PDS</dc:title>
  <cp:lastModifiedBy>Lucas</cp:lastModifiedBy>
  <cp:revision>99</cp:revision>
  <dcterms:modified xsi:type="dcterms:W3CDTF">2017-07-03T15:30:35Z</dcterms:modified>
</cp:coreProperties>
</file>